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media/image10.svg" ContentType="image/svg+xml"/>
  <Override PartName="/ppt/media/image11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media/image18.svg" ContentType="image/svg+xml"/>
  <Override PartName="/ppt/media/image2.svg" ContentType="image/svg+xml"/>
  <Override PartName="/ppt/media/image20.svg" ContentType="image/svg+xml"/>
  <Override PartName="/ppt/media/image22.svg" ContentType="image/svg+xml"/>
  <Override PartName="/ppt/media/image24.svg" ContentType="image/svg+xml"/>
  <Override PartName="/ppt/media/image26.svg" ContentType="image/svg+xml"/>
  <Override PartName="/ppt/media/image28.svg" ContentType="image/svg+xml"/>
  <Override PartName="/ppt/media/image30.svg" ContentType="image/svg+xml"/>
  <Override PartName="/ppt/media/image4.svg" ContentType="image/svg+xml"/>
  <Override PartName="/ppt/media/image44.svg" ContentType="image/svg+xml"/>
  <Override PartName="/ppt/media/image6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98" r:id="rId7"/>
    <p:sldId id="29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8" r:id="rId26"/>
    <p:sldId id="297" r:id="rId27"/>
    <p:sldId id="279" r:id="rId28"/>
    <p:sldId id="280" r:id="rId29"/>
    <p:sldId id="281" r:id="rId30"/>
    <p:sldId id="282" r:id="rId31"/>
    <p:sldId id="284" r:id="rId32"/>
    <p:sldId id="285" r:id="rId33"/>
    <p:sldId id="286" r:id="rId34"/>
    <p:sldId id="287" r:id="rId35"/>
    <p:sldId id="288" r:id="rId36"/>
    <p:sldId id="289" r:id="rId37"/>
    <p:sldId id="291" r:id="rId38"/>
    <p:sldId id="290" r:id="rId39"/>
    <p:sldId id="292" r:id="rId40"/>
    <p:sldId id="293" r:id="rId41"/>
    <p:sldId id="294" r:id="rId42"/>
    <p:sldId id="295" r:id="rId43"/>
    <p:sldId id="301" r:id="rId44"/>
    <p:sldId id="296" r:id="rId45"/>
    <p:sldId id="302" r:id="rId46"/>
  </p:sldIdLst>
  <p:sldSz cx="18288000" cy="10287000"/>
  <p:notesSz cx="6858000" cy="9144000"/>
  <p:embeddedFontLst>
    <p:embeddedFont>
      <p:font typeface="Calibri" panose="020F0502020204030204" charset="0"/>
      <p:regular r:id="rId50"/>
      <p:bold r:id="rId51"/>
      <p:italic r:id="rId52"/>
      <p:boldItalic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0" userDrawn="1">
          <p15:clr>
            <a:srgbClr val="A4A3A4"/>
          </p15:clr>
        </p15:guide>
        <p15:guide id="2" pos="29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40"/>
        <p:guide pos="29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3" Type="http://schemas.openxmlformats.org/officeDocument/2006/relationships/font" Target="fonts/font4.fntdata"/><Relationship Id="rId52" Type="http://schemas.openxmlformats.org/officeDocument/2006/relationships/font" Target="fonts/font3.fntdata"/><Relationship Id="rId51" Type="http://schemas.openxmlformats.org/officeDocument/2006/relationships/font" Target="fonts/font2.fntdata"/><Relationship Id="rId50" Type="http://schemas.openxmlformats.org/officeDocument/2006/relationships/font" Target="fonts/font1.fntdata"/><Relationship Id="rId5" Type="http://schemas.openxmlformats.org/officeDocument/2006/relationships/slide" Target="slides/slide3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0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Relationship Id="rId3" Type="http://schemas.openxmlformats.org/officeDocument/2006/relationships/image" Target="../media/image2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8.svg"/><Relationship Id="rId7" Type="http://schemas.openxmlformats.org/officeDocument/2006/relationships/image" Target="../media/image34.png"/><Relationship Id="rId6" Type="http://schemas.openxmlformats.org/officeDocument/2006/relationships/image" Target="../media/image30.svg"/><Relationship Id="rId5" Type="http://schemas.openxmlformats.org/officeDocument/2006/relationships/image" Target="../media/image33.png"/><Relationship Id="rId4" Type="http://schemas.openxmlformats.org/officeDocument/2006/relationships/image" Target="../media/image18.svg"/><Relationship Id="rId3" Type="http://schemas.openxmlformats.org/officeDocument/2006/relationships/image" Target="../media/image32.png"/><Relationship Id="rId2" Type="http://schemas.openxmlformats.org/officeDocument/2006/relationships/image" Target="../media/image16.svg"/><Relationship Id="rId1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8.svg"/><Relationship Id="rId7" Type="http://schemas.openxmlformats.org/officeDocument/2006/relationships/image" Target="../media/image34.png"/><Relationship Id="rId6" Type="http://schemas.openxmlformats.org/officeDocument/2006/relationships/image" Target="../media/image30.svg"/><Relationship Id="rId5" Type="http://schemas.openxmlformats.org/officeDocument/2006/relationships/image" Target="../media/image33.png"/><Relationship Id="rId4" Type="http://schemas.openxmlformats.org/officeDocument/2006/relationships/image" Target="../media/image18.svg"/><Relationship Id="rId3" Type="http://schemas.openxmlformats.org/officeDocument/2006/relationships/image" Target="../media/image32.png"/><Relationship Id="rId2" Type="http://schemas.openxmlformats.org/officeDocument/2006/relationships/image" Target="../media/image16.svg"/><Relationship Id="rId1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8.svg"/><Relationship Id="rId7" Type="http://schemas.openxmlformats.org/officeDocument/2006/relationships/image" Target="../media/image34.png"/><Relationship Id="rId6" Type="http://schemas.openxmlformats.org/officeDocument/2006/relationships/image" Target="../media/image30.svg"/><Relationship Id="rId5" Type="http://schemas.openxmlformats.org/officeDocument/2006/relationships/image" Target="../media/image33.png"/><Relationship Id="rId4" Type="http://schemas.openxmlformats.org/officeDocument/2006/relationships/image" Target="../media/image18.svg"/><Relationship Id="rId3" Type="http://schemas.openxmlformats.org/officeDocument/2006/relationships/image" Target="../media/image32.png"/><Relationship Id="rId2" Type="http://schemas.openxmlformats.org/officeDocument/2006/relationships/image" Target="../media/image16.svg"/><Relationship Id="rId1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0.svg"/><Relationship Id="rId7" Type="http://schemas.openxmlformats.org/officeDocument/2006/relationships/image" Target="../media/image33.png"/><Relationship Id="rId6" Type="http://schemas.openxmlformats.org/officeDocument/2006/relationships/image" Target="../media/image28.svg"/><Relationship Id="rId5" Type="http://schemas.openxmlformats.org/officeDocument/2006/relationships/image" Target="../media/image34.png"/><Relationship Id="rId4" Type="http://schemas.openxmlformats.org/officeDocument/2006/relationships/image" Target="../media/image18.svg"/><Relationship Id="rId3" Type="http://schemas.openxmlformats.org/officeDocument/2006/relationships/image" Target="../media/image32.png"/><Relationship Id="rId2" Type="http://schemas.openxmlformats.org/officeDocument/2006/relationships/image" Target="../media/image16.svg"/><Relationship Id="rId1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0.svg"/><Relationship Id="rId7" Type="http://schemas.openxmlformats.org/officeDocument/2006/relationships/image" Target="../media/image33.png"/><Relationship Id="rId6" Type="http://schemas.openxmlformats.org/officeDocument/2006/relationships/image" Target="../media/image28.svg"/><Relationship Id="rId5" Type="http://schemas.openxmlformats.org/officeDocument/2006/relationships/image" Target="../media/image34.png"/><Relationship Id="rId4" Type="http://schemas.openxmlformats.org/officeDocument/2006/relationships/image" Target="../media/image18.svg"/><Relationship Id="rId3" Type="http://schemas.openxmlformats.org/officeDocument/2006/relationships/image" Target="../media/image32.png"/><Relationship Id="rId2" Type="http://schemas.openxmlformats.org/officeDocument/2006/relationships/image" Target="../media/image16.svg"/><Relationship Id="rId1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0.svg"/><Relationship Id="rId7" Type="http://schemas.openxmlformats.org/officeDocument/2006/relationships/image" Target="../media/image33.png"/><Relationship Id="rId6" Type="http://schemas.openxmlformats.org/officeDocument/2006/relationships/image" Target="../media/image28.svg"/><Relationship Id="rId5" Type="http://schemas.openxmlformats.org/officeDocument/2006/relationships/image" Target="../media/image34.png"/><Relationship Id="rId4" Type="http://schemas.openxmlformats.org/officeDocument/2006/relationships/image" Target="../media/image18.svg"/><Relationship Id="rId3" Type="http://schemas.openxmlformats.org/officeDocument/2006/relationships/image" Target="../media/image32.png"/><Relationship Id="rId2" Type="http://schemas.openxmlformats.org/officeDocument/2006/relationships/image" Target="../media/image16.svg"/><Relationship Id="rId1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0.svg"/><Relationship Id="rId7" Type="http://schemas.openxmlformats.org/officeDocument/2006/relationships/image" Target="../media/image33.png"/><Relationship Id="rId6" Type="http://schemas.openxmlformats.org/officeDocument/2006/relationships/image" Target="../media/image28.svg"/><Relationship Id="rId5" Type="http://schemas.openxmlformats.org/officeDocument/2006/relationships/image" Target="../media/image34.png"/><Relationship Id="rId4" Type="http://schemas.openxmlformats.org/officeDocument/2006/relationships/image" Target="../media/image18.svg"/><Relationship Id="rId3" Type="http://schemas.openxmlformats.org/officeDocument/2006/relationships/image" Target="../media/image32.png"/><Relationship Id="rId2" Type="http://schemas.openxmlformats.org/officeDocument/2006/relationships/image" Target="../media/image16.svg"/><Relationship Id="rId1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0.svg"/><Relationship Id="rId7" Type="http://schemas.openxmlformats.org/officeDocument/2006/relationships/image" Target="../media/image33.png"/><Relationship Id="rId6" Type="http://schemas.openxmlformats.org/officeDocument/2006/relationships/image" Target="../media/image28.svg"/><Relationship Id="rId5" Type="http://schemas.openxmlformats.org/officeDocument/2006/relationships/image" Target="../media/image34.png"/><Relationship Id="rId4" Type="http://schemas.openxmlformats.org/officeDocument/2006/relationships/image" Target="../media/image18.svg"/><Relationship Id="rId3" Type="http://schemas.openxmlformats.org/officeDocument/2006/relationships/image" Target="../media/image32.png"/><Relationship Id="rId2" Type="http://schemas.openxmlformats.org/officeDocument/2006/relationships/image" Target="../media/image16.svg"/><Relationship Id="rId1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33.png"/><Relationship Id="rId4" Type="http://schemas.openxmlformats.org/officeDocument/2006/relationships/image" Target="../media/image28.svg"/><Relationship Id="rId3" Type="http://schemas.openxmlformats.org/officeDocument/2006/relationships/image" Target="../media/image34.png"/><Relationship Id="rId2" Type="http://schemas.openxmlformats.org/officeDocument/2006/relationships/image" Target="../media/image16.svg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.svg"/><Relationship Id="rId3" Type="http://schemas.openxmlformats.org/officeDocument/2006/relationships/image" Target="../media/image3.png"/><Relationship Id="rId2" Type="http://schemas.openxmlformats.org/officeDocument/2006/relationships/image" Target="../media/image11.sv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33.png"/><Relationship Id="rId4" Type="http://schemas.openxmlformats.org/officeDocument/2006/relationships/image" Target="../media/image28.svg"/><Relationship Id="rId3" Type="http://schemas.openxmlformats.org/officeDocument/2006/relationships/image" Target="../media/image34.png"/><Relationship Id="rId2" Type="http://schemas.openxmlformats.org/officeDocument/2006/relationships/image" Target="../media/image16.svg"/><Relationship Id="rId1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8.svg"/><Relationship Id="rId3" Type="http://schemas.openxmlformats.org/officeDocument/2006/relationships/image" Target="../media/image34.png"/><Relationship Id="rId2" Type="http://schemas.openxmlformats.org/officeDocument/2006/relationships/image" Target="../media/image16.svg"/><Relationship Id="rId1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7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0.svg"/><Relationship Id="rId3" Type="http://schemas.openxmlformats.org/officeDocument/2006/relationships/image" Target="../media/image33.png"/><Relationship Id="rId2" Type="http://schemas.openxmlformats.org/officeDocument/2006/relationships/image" Target="../media/image16.svg"/><Relationship Id="rId1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0.svg"/><Relationship Id="rId3" Type="http://schemas.openxmlformats.org/officeDocument/2006/relationships/image" Target="../media/image33.png"/><Relationship Id="rId2" Type="http://schemas.openxmlformats.org/officeDocument/2006/relationships/image" Target="../media/image16.svg"/><Relationship Id="rId1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2.png"/><Relationship Id="rId7" Type="http://schemas.openxmlformats.org/officeDocument/2006/relationships/image" Target="../media/image41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0.svg"/><Relationship Id="rId3" Type="http://schemas.openxmlformats.org/officeDocument/2006/relationships/image" Target="../media/image33.png"/><Relationship Id="rId2" Type="http://schemas.openxmlformats.org/officeDocument/2006/relationships/image" Target="../media/image16.svg"/><Relationship Id="rId1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svg"/><Relationship Id="rId3" Type="http://schemas.openxmlformats.org/officeDocument/2006/relationships/image" Target="../media/image43.png"/><Relationship Id="rId2" Type="http://schemas.openxmlformats.org/officeDocument/2006/relationships/image" Target="../media/image22.svg"/><Relationship Id="rId1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30.svg"/><Relationship Id="rId3" Type="http://schemas.openxmlformats.org/officeDocument/2006/relationships/image" Target="../media/image33.png"/><Relationship Id="rId2" Type="http://schemas.openxmlformats.org/officeDocument/2006/relationships/image" Target="../media/image16.svg"/><Relationship Id="rId1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30.svg"/><Relationship Id="rId3" Type="http://schemas.openxmlformats.org/officeDocument/2006/relationships/image" Target="../media/image33.png"/><Relationship Id="rId2" Type="http://schemas.openxmlformats.org/officeDocument/2006/relationships/image" Target="../media/image16.svg"/><Relationship Id="rId1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30.svg"/><Relationship Id="rId3" Type="http://schemas.openxmlformats.org/officeDocument/2006/relationships/image" Target="../media/image33.png"/><Relationship Id="rId2" Type="http://schemas.openxmlformats.org/officeDocument/2006/relationships/image" Target="../media/image16.svg"/><Relationship Id="rId1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4.svg"/><Relationship Id="rId7" Type="http://schemas.openxmlformats.org/officeDocument/2006/relationships/image" Target="../media/image52.png"/><Relationship Id="rId6" Type="http://schemas.openxmlformats.org/officeDocument/2006/relationships/image" Target="../media/image6.svg"/><Relationship Id="rId5" Type="http://schemas.openxmlformats.org/officeDocument/2006/relationships/image" Target="../media/image51.png"/><Relationship Id="rId4" Type="http://schemas.openxmlformats.org/officeDocument/2006/relationships/image" Target="../media/image4.svg"/><Relationship Id="rId3" Type="http://schemas.openxmlformats.org/officeDocument/2006/relationships/image" Target="../media/image50.png"/><Relationship Id="rId2" Type="http://schemas.openxmlformats.org/officeDocument/2006/relationships/image" Target="../media/image2.svg"/><Relationship Id="rId1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4.svg"/><Relationship Id="rId7" Type="http://schemas.openxmlformats.org/officeDocument/2006/relationships/image" Target="../media/image13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svg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33.png"/><Relationship Id="rId4" Type="http://schemas.openxmlformats.org/officeDocument/2006/relationships/image" Target="../media/image28.svg"/><Relationship Id="rId3" Type="http://schemas.openxmlformats.org/officeDocument/2006/relationships/image" Target="../media/image34.png"/><Relationship Id="rId2" Type="http://schemas.openxmlformats.org/officeDocument/2006/relationships/image" Target="../media/image16.svg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0.svg"/><Relationship Id="rId3" Type="http://schemas.openxmlformats.org/officeDocument/2006/relationships/image" Target="../media/image33.png"/><Relationship Id="rId2" Type="http://schemas.openxmlformats.org/officeDocument/2006/relationships/image" Target="../media/image16.svg"/><Relationship Id="rId1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33.png"/><Relationship Id="rId4" Type="http://schemas.openxmlformats.org/officeDocument/2006/relationships/image" Target="../media/image28.svg"/><Relationship Id="rId3" Type="http://schemas.openxmlformats.org/officeDocument/2006/relationships/image" Target="../media/image34.png"/><Relationship Id="rId2" Type="http://schemas.openxmlformats.org/officeDocument/2006/relationships/image" Target="../media/image16.svg"/><Relationship Id="rId1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33.png"/><Relationship Id="rId4" Type="http://schemas.openxmlformats.org/officeDocument/2006/relationships/image" Target="../media/image28.svg"/><Relationship Id="rId3" Type="http://schemas.openxmlformats.org/officeDocument/2006/relationships/image" Target="../media/image34.png"/><Relationship Id="rId2" Type="http://schemas.openxmlformats.org/officeDocument/2006/relationships/image" Target="../media/image16.svg"/><Relationship Id="rId1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0.svg"/><Relationship Id="rId3" Type="http://schemas.openxmlformats.org/officeDocument/2006/relationships/image" Target="../media/image33.png"/><Relationship Id="rId2" Type="http://schemas.openxmlformats.org/officeDocument/2006/relationships/image" Target="../media/image16.svg"/><Relationship Id="rId1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4.svg"/><Relationship Id="rId7" Type="http://schemas.openxmlformats.org/officeDocument/2006/relationships/image" Target="../media/image52.png"/><Relationship Id="rId6" Type="http://schemas.openxmlformats.org/officeDocument/2006/relationships/image" Target="../media/image6.svg"/><Relationship Id="rId5" Type="http://schemas.openxmlformats.org/officeDocument/2006/relationships/image" Target="../media/image51.png"/><Relationship Id="rId4" Type="http://schemas.openxmlformats.org/officeDocument/2006/relationships/image" Target="../media/image4.svg"/><Relationship Id="rId3" Type="http://schemas.openxmlformats.org/officeDocument/2006/relationships/image" Target="../media/image50.png"/><Relationship Id="rId2" Type="http://schemas.openxmlformats.org/officeDocument/2006/relationships/image" Target="../media/image2.svg"/><Relationship Id="rId1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30.svg"/><Relationship Id="rId3" Type="http://schemas.openxmlformats.org/officeDocument/2006/relationships/image" Target="../media/image33.png"/><Relationship Id="rId2" Type="http://schemas.openxmlformats.org/officeDocument/2006/relationships/image" Target="../media/image16.svg"/><Relationship Id="rId1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0.svg"/><Relationship Id="rId7" Type="http://schemas.openxmlformats.org/officeDocument/2006/relationships/image" Target="../media/image33.png"/><Relationship Id="rId6" Type="http://schemas.openxmlformats.org/officeDocument/2006/relationships/image" Target="../media/image28.svg"/><Relationship Id="rId5" Type="http://schemas.openxmlformats.org/officeDocument/2006/relationships/image" Target="../media/image34.png"/><Relationship Id="rId4" Type="http://schemas.openxmlformats.org/officeDocument/2006/relationships/image" Target="../media/image18.svg"/><Relationship Id="rId3" Type="http://schemas.openxmlformats.org/officeDocument/2006/relationships/image" Target="../media/image32.png"/><Relationship Id="rId2" Type="http://schemas.openxmlformats.org/officeDocument/2006/relationships/image" Target="../media/image16.svg"/><Relationship Id="rId1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4.svg"/><Relationship Id="rId7" Type="http://schemas.openxmlformats.org/officeDocument/2006/relationships/image" Target="../media/image52.png"/><Relationship Id="rId6" Type="http://schemas.openxmlformats.org/officeDocument/2006/relationships/image" Target="../media/image6.svg"/><Relationship Id="rId5" Type="http://schemas.openxmlformats.org/officeDocument/2006/relationships/image" Target="../media/image51.png"/><Relationship Id="rId4" Type="http://schemas.openxmlformats.org/officeDocument/2006/relationships/image" Target="../media/image4.svg"/><Relationship Id="rId3" Type="http://schemas.openxmlformats.org/officeDocument/2006/relationships/image" Target="../media/image50.png"/><Relationship Id="rId2" Type="http://schemas.openxmlformats.org/officeDocument/2006/relationships/image" Target="../media/image2.svg"/><Relationship Id="rId1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8.png"/><Relationship Id="rId6" Type="http://schemas.openxmlformats.org/officeDocument/2006/relationships/image" Target="../media/image30.svg"/><Relationship Id="rId5" Type="http://schemas.openxmlformats.org/officeDocument/2006/relationships/image" Target="../media/image33.png"/><Relationship Id="rId4" Type="http://schemas.openxmlformats.org/officeDocument/2006/relationships/image" Target="../media/image18.svg"/><Relationship Id="rId3" Type="http://schemas.openxmlformats.org/officeDocument/2006/relationships/image" Target="../media/image32.png"/><Relationship Id="rId2" Type="http://schemas.openxmlformats.org/officeDocument/2006/relationships/image" Target="../media/image16.svg"/><Relationship Id="rId1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9.png"/><Relationship Id="rId6" Type="http://schemas.openxmlformats.org/officeDocument/2006/relationships/image" Target="../media/image30.svg"/><Relationship Id="rId5" Type="http://schemas.openxmlformats.org/officeDocument/2006/relationships/image" Target="../media/image33.png"/><Relationship Id="rId4" Type="http://schemas.openxmlformats.org/officeDocument/2006/relationships/image" Target="../media/image18.svg"/><Relationship Id="rId3" Type="http://schemas.openxmlformats.org/officeDocument/2006/relationships/image" Target="../media/image32.png"/><Relationship Id="rId2" Type="http://schemas.openxmlformats.org/officeDocument/2006/relationships/image" Target="../media/image16.svg"/><Relationship Id="rId1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44.svg"/><Relationship Id="rId3" Type="http://schemas.openxmlformats.org/officeDocument/2006/relationships/image" Target="../media/image60.png"/><Relationship Id="rId2" Type="http://schemas.openxmlformats.org/officeDocument/2006/relationships/image" Target="../media/image22.svg"/><Relationship Id="rId1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8.svg"/><Relationship Id="rId7" Type="http://schemas.openxmlformats.org/officeDocument/2006/relationships/image" Target="../media/image34.png"/><Relationship Id="rId6" Type="http://schemas.openxmlformats.org/officeDocument/2006/relationships/image" Target="../media/image30.svg"/><Relationship Id="rId5" Type="http://schemas.openxmlformats.org/officeDocument/2006/relationships/image" Target="../media/image33.png"/><Relationship Id="rId4" Type="http://schemas.openxmlformats.org/officeDocument/2006/relationships/image" Target="../media/image18.svg"/><Relationship Id="rId3" Type="http://schemas.openxmlformats.org/officeDocument/2006/relationships/image" Target="../media/image32.png"/><Relationship Id="rId2" Type="http://schemas.openxmlformats.org/officeDocument/2006/relationships/image" Target="../media/image16.svg"/><Relationship Id="rId1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4.svg"/><Relationship Id="rId7" Type="http://schemas.openxmlformats.org/officeDocument/2006/relationships/image" Target="../media/image13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0.svg"/><Relationship Id="rId7" Type="http://schemas.openxmlformats.org/officeDocument/2006/relationships/image" Target="../media/image29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18.svg"/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0.svg"/><Relationship Id="rId7" Type="http://schemas.openxmlformats.org/officeDocument/2006/relationships/image" Target="../media/image29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18.svg"/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86761" y="5912825"/>
            <a:ext cx="8973531" cy="8973531"/>
          </a:xfrm>
          <a:custGeom>
            <a:avLst/>
            <a:gdLst/>
            <a:ahLst/>
            <a:cxnLst/>
            <a:rect l="l" t="t" r="r" b="b"/>
            <a:pathLst>
              <a:path w="8973531" h="8973531">
                <a:moveTo>
                  <a:pt x="0" y="0"/>
                </a:moveTo>
                <a:lnTo>
                  <a:pt x="8973531" y="0"/>
                </a:lnTo>
                <a:lnTo>
                  <a:pt x="8973531" y="8973531"/>
                </a:lnTo>
                <a:lnTo>
                  <a:pt x="0" y="897353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801239" y="-4486761"/>
            <a:ext cx="8973531" cy="8973531"/>
          </a:xfrm>
          <a:custGeom>
            <a:avLst/>
            <a:gdLst/>
            <a:ahLst/>
            <a:cxnLst/>
            <a:rect l="l" t="t" r="r" b="b"/>
            <a:pathLst>
              <a:path w="8973531" h="8973531">
                <a:moveTo>
                  <a:pt x="0" y="0"/>
                </a:moveTo>
                <a:lnTo>
                  <a:pt x="8973531" y="0"/>
                </a:lnTo>
                <a:lnTo>
                  <a:pt x="8973531" y="8973531"/>
                </a:lnTo>
                <a:lnTo>
                  <a:pt x="0" y="897353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07858" y="-1635728"/>
            <a:ext cx="8973531" cy="8973531"/>
          </a:xfrm>
          <a:custGeom>
            <a:avLst/>
            <a:gdLst/>
            <a:ahLst/>
            <a:cxnLst/>
            <a:rect l="l" t="t" r="r" b="b"/>
            <a:pathLst>
              <a:path w="8973531" h="8973531">
                <a:moveTo>
                  <a:pt x="0" y="0"/>
                </a:moveTo>
                <a:lnTo>
                  <a:pt x="8973532" y="0"/>
                </a:lnTo>
                <a:lnTo>
                  <a:pt x="8973532" y="8973531"/>
                </a:lnTo>
                <a:lnTo>
                  <a:pt x="0" y="89735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393380" y="2949207"/>
            <a:ext cx="8973531" cy="8973531"/>
          </a:xfrm>
          <a:custGeom>
            <a:avLst/>
            <a:gdLst/>
            <a:ahLst/>
            <a:cxnLst/>
            <a:rect l="l" t="t" r="r" b="b"/>
            <a:pathLst>
              <a:path w="8973531" h="8973531">
                <a:moveTo>
                  <a:pt x="0" y="0"/>
                </a:moveTo>
                <a:lnTo>
                  <a:pt x="8973531" y="0"/>
                </a:lnTo>
                <a:lnTo>
                  <a:pt x="8973531" y="8973531"/>
                </a:lnTo>
                <a:lnTo>
                  <a:pt x="0" y="89735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7658471" y="764286"/>
            <a:ext cx="8973531" cy="8973531"/>
          </a:xfrm>
          <a:custGeom>
            <a:avLst/>
            <a:gdLst/>
            <a:ahLst/>
            <a:cxnLst/>
            <a:rect l="l" t="t" r="r" b="b"/>
            <a:pathLst>
              <a:path w="8973531" h="8973531">
                <a:moveTo>
                  <a:pt x="0" y="0"/>
                </a:moveTo>
                <a:lnTo>
                  <a:pt x="8973531" y="0"/>
                </a:lnTo>
                <a:lnTo>
                  <a:pt x="8973531" y="8973531"/>
                </a:lnTo>
                <a:lnTo>
                  <a:pt x="0" y="89735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972950" y="549183"/>
            <a:ext cx="8973531" cy="8973531"/>
          </a:xfrm>
          <a:custGeom>
            <a:avLst/>
            <a:gdLst/>
            <a:ahLst/>
            <a:cxnLst/>
            <a:rect l="l" t="t" r="r" b="b"/>
            <a:pathLst>
              <a:path w="8973531" h="8973531">
                <a:moveTo>
                  <a:pt x="0" y="0"/>
                </a:moveTo>
                <a:lnTo>
                  <a:pt x="8973531" y="0"/>
                </a:lnTo>
                <a:lnTo>
                  <a:pt x="8973531" y="8973531"/>
                </a:lnTo>
                <a:lnTo>
                  <a:pt x="0" y="89735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610050" y="-4071252"/>
            <a:ext cx="5220110" cy="5220110"/>
          </a:xfrm>
          <a:custGeom>
            <a:avLst/>
            <a:gdLst/>
            <a:ahLst/>
            <a:cxnLst/>
            <a:rect l="l" t="t" r="r" b="b"/>
            <a:pathLst>
              <a:path w="5220110" h="5220110">
                <a:moveTo>
                  <a:pt x="0" y="0"/>
                </a:moveTo>
                <a:lnTo>
                  <a:pt x="5220110" y="0"/>
                </a:lnTo>
                <a:lnTo>
                  <a:pt x="5220110" y="5220110"/>
                </a:lnTo>
                <a:lnTo>
                  <a:pt x="0" y="52201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677950" y="9258300"/>
            <a:ext cx="5220110" cy="5220110"/>
          </a:xfrm>
          <a:custGeom>
            <a:avLst/>
            <a:gdLst/>
            <a:ahLst/>
            <a:cxnLst/>
            <a:rect l="l" t="t" r="r" b="b"/>
            <a:pathLst>
              <a:path w="5220110" h="5220110">
                <a:moveTo>
                  <a:pt x="0" y="0"/>
                </a:moveTo>
                <a:lnTo>
                  <a:pt x="5220110" y="0"/>
                </a:lnTo>
                <a:lnTo>
                  <a:pt x="5220110" y="5220110"/>
                </a:lnTo>
                <a:lnTo>
                  <a:pt x="0" y="52201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430069" y="6357509"/>
            <a:ext cx="8810587" cy="811025"/>
          </a:xfrm>
          <a:custGeom>
            <a:avLst/>
            <a:gdLst/>
            <a:ahLst/>
            <a:cxnLst/>
            <a:rect l="l" t="t" r="r" b="b"/>
            <a:pathLst>
              <a:path w="8810587" h="811025">
                <a:moveTo>
                  <a:pt x="0" y="0"/>
                </a:moveTo>
                <a:lnTo>
                  <a:pt x="8810587" y="0"/>
                </a:lnTo>
                <a:lnTo>
                  <a:pt x="8810587" y="811025"/>
                </a:lnTo>
                <a:lnTo>
                  <a:pt x="0" y="8110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501" b="-500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814403" y="6614922"/>
            <a:ext cx="382734" cy="407708"/>
          </a:xfrm>
          <a:custGeom>
            <a:avLst/>
            <a:gdLst/>
            <a:ahLst/>
            <a:cxnLst/>
            <a:rect l="l" t="t" r="r" b="b"/>
            <a:pathLst>
              <a:path w="382734" h="407708">
                <a:moveTo>
                  <a:pt x="0" y="0"/>
                </a:moveTo>
                <a:lnTo>
                  <a:pt x="382733" y="0"/>
                </a:lnTo>
                <a:lnTo>
                  <a:pt x="382733" y="407708"/>
                </a:lnTo>
                <a:lnTo>
                  <a:pt x="0" y="4077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783" r="-786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725616" y="3170568"/>
            <a:ext cx="14836759" cy="1956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25"/>
              </a:lnSpc>
            </a:pPr>
            <a:r>
              <a:rPr lang="en-US" sz="10400" b="1">
                <a:solidFill>
                  <a:srgbClr val="1E1E1E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数据挖掘与知识处理</a:t>
            </a:r>
            <a:endParaRPr lang="en-US" sz="10400" b="1">
              <a:solidFill>
                <a:srgbClr val="1E1E1E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610600" y="6647297"/>
            <a:ext cx="7259384" cy="342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0"/>
              </a:lnSpc>
            </a:pPr>
            <a:r>
              <a:rPr lang="en-US" sz="2265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主讲人：第6组</a:t>
            </a:r>
            <a:endParaRPr lang="en-US" sz="2265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637064" y="5297272"/>
            <a:ext cx="11428943" cy="488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5"/>
              </a:lnSpc>
            </a:pPr>
            <a:r>
              <a:rPr lang="en-US" sz="2240" spc="808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实验三</a:t>
            </a:r>
            <a:endParaRPr lang="en-US" sz="2240" spc="808">
              <a:solidFill>
                <a:srgbClr val="1E1E1E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8" y="-2499074"/>
            <a:ext cx="5610539" cy="4511145"/>
          </a:xfrm>
          <a:custGeom>
            <a:avLst/>
            <a:gdLst/>
            <a:ahLst/>
            <a:cxnLst/>
            <a:rect l="l" t="t" r="r" b="b"/>
            <a:pathLst>
              <a:path w="5610539" h="4511145">
                <a:moveTo>
                  <a:pt x="0" y="0"/>
                </a:moveTo>
                <a:lnTo>
                  <a:pt x="5610539" y="0"/>
                </a:lnTo>
                <a:lnTo>
                  <a:pt x="5610539" y="4511145"/>
                </a:lnTo>
                <a:lnTo>
                  <a:pt x="0" y="451114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-41" r="-4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9955" y="873147"/>
            <a:ext cx="11615080" cy="790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代码核心解释</a:t>
            </a:r>
            <a:endParaRPr lang="en-US" sz="52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227194" y="4089371"/>
            <a:ext cx="8045394" cy="6034045"/>
          </a:xfrm>
          <a:custGeom>
            <a:avLst/>
            <a:gdLst/>
            <a:ahLst/>
            <a:cxnLst/>
            <a:rect l="l" t="t" r="r" b="b"/>
            <a:pathLst>
              <a:path w="8045394" h="6034045">
                <a:moveTo>
                  <a:pt x="0" y="0"/>
                </a:moveTo>
                <a:lnTo>
                  <a:pt x="8045394" y="0"/>
                </a:lnTo>
                <a:lnTo>
                  <a:pt x="8045394" y="6034045"/>
                </a:lnTo>
                <a:lnTo>
                  <a:pt x="0" y="60340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7777" b="-17777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769955" y="4292951"/>
            <a:ext cx="7359609" cy="5994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85"/>
              </a:lnSpc>
            </a:pPr>
            <a:r>
              <a:rPr lang="en-US" sz="320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import os</a:t>
            </a:r>
            <a:endParaRPr lang="en-US" sz="320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5385"/>
              </a:lnSpc>
            </a:pPr>
            <a:r>
              <a:rPr lang="en-US" sz="320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import json</a:t>
            </a:r>
            <a:endParaRPr lang="en-US" sz="320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5385"/>
              </a:lnSpc>
            </a:pPr>
            <a:r>
              <a:rPr lang="en-US" sz="320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from datasets import load_dataset</a:t>
            </a:r>
            <a:endParaRPr lang="en-US" sz="320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5385"/>
              </a:lnSpc>
            </a:pPr>
            <a:r>
              <a:rPr lang="en-US" sz="320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os：用于处理文件路径和创建目录。</a:t>
            </a:r>
            <a:endParaRPr lang="en-US" sz="320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5385"/>
              </a:lnSpc>
            </a:pPr>
            <a:r>
              <a:rPr lang="en-US" sz="320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json：用于将数据转换为 JSON 格式并写入文件。</a:t>
            </a:r>
            <a:endParaRPr lang="en-US" sz="320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5385"/>
              </a:lnSpc>
            </a:pPr>
            <a:r>
              <a:rPr lang="en-US" sz="320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load_dataset：从 HuggingFace 加载数据集。</a:t>
            </a:r>
            <a:endParaRPr lang="en-US" sz="320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5385"/>
              </a:lnSpc>
            </a:pPr>
          </a:p>
        </p:txBody>
      </p:sp>
      <p:sp>
        <p:nvSpPr>
          <p:cNvPr id="6" name="Freeform 6"/>
          <p:cNvSpPr/>
          <p:nvPr/>
        </p:nvSpPr>
        <p:spPr>
          <a:xfrm>
            <a:off x="1988271" y="3300205"/>
            <a:ext cx="6184141" cy="789165"/>
          </a:xfrm>
          <a:custGeom>
            <a:avLst/>
            <a:gdLst/>
            <a:ahLst/>
            <a:cxnLst/>
            <a:rect l="l" t="t" r="r" b="b"/>
            <a:pathLst>
              <a:path w="6184141" h="789165">
                <a:moveTo>
                  <a:pt x="0" y="0"/>
                </a:moveTo>
                <a:lnTo>
                  <a:pt x="6184141" y="0"/>
                </a:lnTo>
                <a:lnTo>
                  <a:pt x="6184141" y="789166"/>
                </a:lnTo>
                <a:lnTo>
                  <a:pt x="0" y="7891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218" b="-218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92669" y="3214480"/>
            <a:ext cx="5428459" cy="510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导入库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57175" y="1617401"/>
            <a:ext cx="18030825" cy="1680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2</a:t>
            </a:r>
            <a:r>
              <a:rPr lang="en-US" sz="280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.</a:t>
            </a:r>
            <a:r>
              <a:rPr lang="en-US" sz="2800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download_open_patients.py</a:t>
            </a:r>
            <a:r>
              <a:rPr lang="en-US" sz="280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</a:t>
            </a:r>
            <a:r>
              <a:rPr lang="en-US" sz="280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脚本的核心功能是从 HuggingFace 上下载名为 ncbi/Open-Patients 的数据集，并将其保存为 JSONL 格式文件。以下是对该脚本每部分的解释：</a:t>
            </a:r>
            <a:endParaRPr lang="en-US" sz="280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36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8" y="-2499074"/>
            <a:ext cx="5610539" cy="4511145"/>
          </a:xfrm>
          <a:custGeom>
            <a:avLst/>
            <a:gdLst/>
            <a:ahLst/>
            <a:cxnLst/>
            <a:rect l="l" t="t" r="r" b="b"/>
            <a:pathLst>
              <a:path w="5610539" h="4511145">
                <a:moveTo>
                  <a:pt x="0" y="0"/>
                </a:moveTo>
                <a:lnTo>
                  <a:pt x="5610539" y="0"/>
                </a:lnTo>
                <a:lnTo>
                  <a:pt x="5610539" y="4511145"/>
                </a:lnTo>
                <a:lnTo>
                  <a:pt x="0" y="451114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-41" r="-4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9955" y="873147"/>
            <a:ext cx="11615080" cy="790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代码核心解释</a:t>
            </a:r>
            <a:endParaRPr lang="en-US" sz="52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3233359" y="8816083"/>
            <a:ext cx="7448931" cy="6148702"/>
          </a:xfrm>
          <a:custGeom>
            <a:avLst/>
            <a:gdLst/>
            <a:ahLst/>
            <a:cxnLst/>
            <a:rect l="l" t="t" r="r" b="b"/>
            <a:pathLst>
              <a:path w="7448931" h="6148702">
                <a:moveTo>
                  <a:pt x="0" y="0"/>
                </a:moveTo>
                <a:lnTo>
                  <a:pt x="7448931" y="0"/>
                </a:lnTo>
                <a:lnTo>
                  <a:pt x="7448931" y="6148702"/>
                </a:lnTo>
                <a:lnTo>
                  <a:pt x="0" y="6148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5" r="-2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7176" y="2928723"/>
            <a:ext cx="5428459" cy="510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导入库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623090" y="2401481"/>
            <a:ext cx="5428459" cy="115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        幻觉的原因分析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  <p:sp>
        <p:nvSpPr>
          <p:cNvPr id="7" name="Freeform 7"/>
          <p:cNvSpPr/>
          <p:nvPr/>
        </p:nvSpPr>
        <p:spPr>
          <a:xfrm>
            <a:off x="493162" y="2519122"/>
            <a:ext cx="6797344" cy="867417"/>
          </a:xfrm>
          <a:custGeom>
            <a:avLst/>
            <a:gdLst/>
            <a:ahLst/>
            <a:cxnLst/>
            <a:rect l="l" t="t" r="r" b="b"/>
            <a:pathLst>
              <a:path w="6797344" h="867417">
                <a:moveTo>
                  <a:pt x="0" y="0"/>
                </a:moveTo>
                <a:lnTo>
                  <a:pt x="6797343" y="0"/>
                </a:lnTo>
                <a:lnTo>
                  <a:pt x="6797343" y="867417"/>
                </a:lnTo>
                <a:lnTo>
                  <a:pt x="0" y="8674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218" b="-218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7176" y="2442825"/>
            <a:ext cx="6759026" cy="510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main 函数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257175" y="3798853"/>
            <a:ext cx="7805053" cy="6244042"/>
          </a:xfrm>
          <a:custGeom>
            <a:avLst/>
            <a:gdLst/>
            <a:ahLst/>
            <a:cxnLst/>
            <a:rect l="l" t="t" r="r" b="b"/>
            <a:pathLst>
              <a:path w="7805053" h="6244042">
                <a:moveTo>
                  <a:pt x="0" y="0"/>
                </a:moveTo>
                <a:lnTo>
                  <a:pt x="7805053" y="0"/>
                </a:lnTo>
                <a:lnTo>
                  <a:pt x="7805053" y="6244043"/>
                </a:lnTo>
                <a:lnTo>
                  <a:pt x="0" y="62440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13541" b="-13541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93162" y="3703603"/>
            <a:ext cx="7312485" cy="1087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5"/>
              </a:lnSpc>
              <a:spcBef>
                <a:spcPct val="0"/>
              </a:spcBef>
            </a:pPr>
            <a:r>
              <a:rPr lang="en-US" sz="288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该</a:t>
            </a:r>
            <a:r>
              <a:rPr lang="en-US" sz="288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函数实现了数据下载、目录创建以及保存为 JSONL 文件的整个流程。</a:t>
            </a:r>
            <a:endParaRPr lang="en-US" sz="288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9482067" y="3919841"/>
            <a:ext cx="7502583" cy="6002067"/>
          </a:xfrm>
          <a:custGeom>
            <a:avLst/>
            <a:gdLst/>
            <a:ahLst/>
            <a:cxnLst/>
            <a:rect l="l" t="t" r="r" b="b"/>
            <a:pathLst>
              <a:path w="7502583" h="6002067">
                <a:moveTo>
                  <a:pt x="0" y="0"/>
                </a:moveTo>
                <a:lnTo>
                  <a:pt x="7502583" y="0"/>
                </a:lnTo>
                <a:lnTo>
                  <a:pt x="7502583" y="6002067"/>
                </a:lnTo>
                <a:lnTo>
                  <a:pt x="0" y="60020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13541" b="-13541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93162" y="5038725"/>
            <a:ext cx="7312485" cy="4633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55"/>
              </a:lnSpc>
              <a:spcBef>
                <a:spcPct val="0"/>
              </a:spcBef>
            </a:pPr>
            <a:r>
              <a:rPr lang="en-US" sz="298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2.1 下载数据集</a:t>
            </a:r>
            <a:endParaRPr lang="en-US" sz="2985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4655"/>
              </a:lnSpc>
              <a:spcBef>
                <a:spcPct val="0"/>
              </a:spcBef>
            </a:pPr>
            <a:r>
              <a:rPr lang="en-US" sz="298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dataset = load_dataset("ncbi/Open-Patients", split="train")</a:t>
            </a:r>
            <a:endParaRPr lang="en-US" sz="298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655"/>
              </a:lnSpc>
              <a:spcBef>
                <a:spcPct val="0"/>
              </a:spcBef>
            </a:pPr>
            <a:r>
              <a:rPr lang="en-US" sz="298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print(f"数据集条目数: {len(dataset)}")</a:t>
            </a:r>
            <a:endParaRPr lang="en-US" sz="298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655"/>
              </a:lnSpc>
              <a:spcBef>
                <a:spcPct val="0"/>
              </a:spcBef>
            </a:pPr>
            <a:r>
              <a:rPr lang="en-US" sz="298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使用load_dataset从 HuggingFace 下载 ncbi/Open-Patients 数据集的训练集（split="train"）。</a:t>
            </a:r>
            <a:endParaRPr lang="en-US" sz="298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655"/>
              </a:lnSpc>
              <a:spcBef>
                <a:spcPct val="0"/>
              </a:spcBef>
            </a:pPr>
            <a:r>
              <a:rPr lang="en-US" sz="298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打印数据集的条目数。</a:t>
            </a:r>
            <a:endParaRPr lang="en-US" sz="298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686391" y="4209143"/>
            <a:ext cx="7298259" cy="5426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65"/>
              </a:lnSpc>
              <a:spcBef>
                <a:spcPct val="0"/>
              </a:spcBef>
            </a:pPr>
            <a:r>
              <a:rPr lang="en-US" sz="279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2.2 创建目标目录</a:t>
            </a:r>
            <a:endParaRPr lang="en-US" sz="2795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4365"/>
              </a:lnSpc>
              <a:spcBef>
                <a:spcPct val="0"/>
              </a:spcBef>
            </a:pPr>
            <a:r>
              <a:rPr lang="en-US" sz="27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output_path = os.path.join("data", "raw", "Open-Patients.jsonl")</a:t>
            </a:r>
            <a:endParaRPr lang="en-US" sz="27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365"/>
              </a:lnSpc>
              <a:spcBef>
                <a:spcPct val="0"/>
              </a:spcBef>
            </a:pPr>
            <a:r>
              <a:rPr lang="en-US" sz="27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os.makedirs(os.path.dir, exist_ok=True)</a:t>
            </a:r>
            <a:endParaRPr lang="en-US" sz="27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365"/>
              </a:lnSpc>
              <a:spcBef>
                <a:spcPct val="0"/>
              </a:spcBef>
            </a:pPr>
            <a:r>
              <a:rPr lang="en-US" sz="27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构建输出文件路径output_path，即将数据保存到data/raw/Open-Patients.jsonl文件中。</a:t>
            </a:r>
            <a:endParaRPr lang="en-US" sz="27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365"/>
              </a:lnSpc>
              <a:spcBef>
                <a:spcPct val="0"/>
              </a:spcBef>
            </a:pPr>
            <a:r>
              <a:rPr lang="en-US" sz="27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使用os.makedirs确保路径中所有必要的目录都已创建。如果目录已经存在，则不会报错</a:t>
            </a:r>
            <a:r>
              <a:rPr lang="en-US" sz="279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。</a:t>
            </a:r>
            <a:endParaRPr lang="en-US" sz="2795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8" y="-2499074"/>
            <a:ext cx="5610539" cy="4511145"/>
          </a:xfrm>
          <a:custGeom>
            <a:avLst/>
            <a:gdLst/>
            <a:ahLst/>
            <a:cxnLst/>
            <a:rect l="l" t="t" r="r" b="b"/>
            <a:pathLst>
              <a:path w="5610539" h="4511145">
                <a:moveTo>
                  <a:pt x="0" y="0"/>
                </a:moveTo>
                <a:lnTo>
                  <a:pt x="5610539" y="0"/>
                </a:lnTo>
                <a:lnTo>
                  <a:pt x="5610539" y="4511145"/>
                </a:lnTo>
                <a:lnTo>
                  <a:pt x="0" y="451114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-41" r="-4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9955" y="873147"/>
            <a:ext cx="11615080" cy="790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代码核心解释</a:t>
            </a:r>
            <a:endParaRPr lang="en-US" sz="52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3233359" y="8816083"/>
            <a:ext cx="7448931" cy="6148702"/>
          </a:xfrm>
          <a:custGeom>
            <a:avLst/>
            <a:gdLst/>
            <a:ahLst/>
            <a:cxnLst/>
            <a:rect l="l" t="t" r="r" b="b"/>
            <a:pathLst>
              <a:path w="7448931" h="6148702">
                <a:moveTo>
                  <a:pt x="0" y="0"/>
                </a:moveTo>
                <a:lnTo>
                  <a:pt x="7448931" y="0"/>
                </a:lnTo>
                <a:lnTo>
                  <a:pt x="7448931" y="6148702"/>
                </a:lnTo>
                <a:lnTo>
                  <a:pt x="0" y="6148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5" r="-2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7176" y="2928723"/>
            <a:ext cx="5428459" cy="510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导入库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623090" y="2401481"/>
            <a:ext cx="5428459" cy="115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        幻觉的原因分析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  <p:sp>
        <p:nvSpPr>
          <p:cNvPr id="7" name="Freeform 7"/>
          <p:cNvSpPr/>
          <p:nvPr/>
        </p:nvSpPr>
        <p:spPr>
          <a:xfrm>
            <a:off x="493162" y="2519122"/>
            <a:ext cx="6797344" cy="867417"/>
          </a:xfrm>
          <a:custGeom>
            <a:avLst/>
            <a:gdLst/>
            <a:ahLst/>
            <a:cxnLst/>
            <a:rect l="l" t="t" r="r" b="b"/>
            <a:pathLst>
              <a:path w="6797344" h="867417">
                <a:moveTo>
                  <a:pt x="0" y="0"/>
                </a:moveTo>
                <a:lnTo>
                  <a:pt x="6797343" y="0"/>
                </a:lnTo>
                <a:lnTo>
                  <a:pt x="6797343" y="867417"/>
                </a:lnTo>
                <a:lnTo>
                  <a:pt x="0" y="8674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218" b="-218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7176" y="2442825"/>
            <a:ext cx="6759026" cy="510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main 函数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257175" y="3798853"/>
            <a:ext cx="7805053" cy="6244042"/>
          </a:xfrm>
          <a:custGeom>
            <a:avLst/>
            <a:gdLst/>
            <a:ahLst/>
            <a:cxnLst/>
            <a:rect l="l" t="t" r="r" b="b"/>
            <a:pathLst>
              <a:path w="7805053" h="6244042">
                <a:moveTo>
                  <a:pt x="0" y="0"/>
                </a:moveTo>
                <a:lnTo>
                  <a:pt x="7805053" y="0"/>
                </a:lnTo>
                <a:lnTo>
                  <a:pt x="7805053" y="6244043"/>
                </a:lnTo>
                <a:lnTo>
                  <a:pt x="0" y="62440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13541" b="-1354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482067" y="3919841"/>
            <a:ext cx="7502583" cy="6002067"/>
          </a:xfrm>
          <a:custGeom>
            <a:avLst/>
            <a:gdLst/>
            <a:ahLst/>
            <a:cxnLst/>
            <a:rect l="l" t="t" r="r" b="b"/>
            <a:pathLst>
              <a:path w="7502583" h="6002067">
                <a:moveTo>
                  <a:pt x="0" y="0"/>
                </a:moveTo>
                <a:lnTo>
                  <a:pt x="7502583" y="0"/>
                </a:lnTo>
                <a:lnTo>
                  <a:pt x="7502583" y="6002067"/>
                </a:lnTo>
                <a:lnTo>
                  <a:pt x="0" y="60020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13541" b="-13541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57175" y="4099485"/>
            <a:ext cx="7776247" cy="5577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5"/>
              </a:lnSpc>
              <a:spcBef>
                <a:spcPct val="0"/>
              </a:spcBef>
            </a:pPr>
            <a:r>
              <a:rPr lang="en-US" sz="238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2.3 保存数据为 JSONL 格式</a:t>
            </a:r>
            <a:endParaRPr lang="en-US" sz="2385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3725"/>
              </a:lnSpc>
              <a:spcBef>
                <a:spcPct val="0"/>
              </a:spcBef>
            </a:pPr>
            <a:r>
              <a:rPr lang="en-US" sz="238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with open(output_path, "w", encoding="utf-8") as f:</a:t>
            </a:r>
            <a:endParaRPr lang="en-US" sz="238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725"/>
              </a:lnSpc>
              <a:spcBef>
                <a:spcPct val="0"/>
              </a:spcBef>
            </a:pPr>
            <a:r>
              <a:rPr lang="en-US" sz="238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for item in dataset:</a:t>
            </a:r>
            <a:endParaRPr lang="en-US" sz="238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720"/>
              </a:lnSpc>
              <a:spcBef>
                <a:spcPct val="0"/>
              </a:spcBef>
            </a:pPr>
            <a:r>
              <a:rPr lang="en-US" sz="238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line = json.dumps(item, ensure_ascii=False)</a:t>
            </a:r>
            <a:endParaRPr lang="en-US" sz="238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720"/>
              </a:lnSpc>
              <a:spcBef>
                <a:spcPct val="0"/>
              </a:spcBef>
            </a:pPr>
            <a:r>
              <a:rPr lang="en-US" sz="238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f.write</a:t>
            </a:r>
            <a:endParaRPr lang="en-US" sz="238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720"/>
              </a:lnSpc>
              <a:spcBef>
                <a:spcPct val="0"/>
              </a:spcBef>
            </a:pPr>
            <a:r>
              <a:rPr lang="en-US" sz="238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使用open以写模式打开目标文件。</a:t>
            </a:r>
            <a:endParaRPr lang="en-US" sz="238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720"/>
              </a:lnSpc>
              <a:spcBef>
                <a:spcPct val="0"/>
              </a:spcBef>
            </a:pPr>
            <a:r>
              <a:rPr lang="en-US" sz="238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遍历下载的数据集中的每一项（item），将其转换为 JSON 格式字符串（通过json.dumps）。</a:t>
            </a:r>
            <a:endParaRPr lang="en-US" sz="238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725"/>
              </a:lnSpc>
              <a:spcBef>
                <a:spcPct val="0"/>
              </a:spcBef>
            </a:pPr>
            <a:r>
              <a:rPr lang="en-US" sz="238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ensure_ascii=False：确保中文字符不被转义。</a:t>
            </a:r>
            <a:endParaRPr lang="en-US" sz="238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725"/>
              </a:lnSpc>
              <a:spcBef>
                <a:spcPct val="0"/>
              </a:spcBef>
            </a:pPr>
            <a:r>
              <a:rPr lang="en-US" sz="238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每一行保存一个 JSON 对象（即 JSONL 格式），写入文件。</a:t>
            </a:r>
            <a:endParaRPr lang="en-US" sz="238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720"/>
              </a:lnSpc>
              <a:spcBef>
                <a:spcPct val="0"/>
              </a:spcBef>
            </a:pPr>
          </a:p>
        </p:txBody>
      </p:sp>
      <p:sp>
        <p:nvSpPr>
          <p:cNvPr id="12" name="TextBox 12"/>
          <p:cNvSpPr txBox="1"/>
          <p:nvPr/>
        </p:nvSpPr>
        <p:spPr>
          <a:xfrm>
            <a:off x="9659565" y="4164925"/>
            <a:ext cx="7298259" cy="3272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65"/>
              </a:lnSpc>
              <a:spcBef>
                <a:spcPct val="0"/>
              </a:spcBef>
            </a:pPr>
            <a:r>
              <a:rPr lang="en-US" sz="279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2.4 打印保存完成信息</a:t>
            </a:r>
            <a:endParaRPr lang="en-US" sz="2795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4365"/>
              </a:lnSpc>
              <a:spcBef>
                <a:spcPct val="0"/>
              </a:spcBef>
            </a:pPr>
            <a:r>
              <a:rPr lang="en-US" sz="27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print("保存完成！")</a:t>
            </a:r>
            <a:endParaRPr lang="en-US" sz="27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365"/>
              </a:lnSpc>
              <a:spcBef>
                <a:spcPct val="0"/>
              </a:spcBef>
            </a:pPr>
            <a:r>
              <a:rPr lang="en-US" sz="27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print(f"最终文件位置: {os.path.abs</a:t>
            </a:r>
            <a:endParaRPr lang="en-US" sz="27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365"/>
              </a:lnSpc>
              <a:spcBef>
                <a:spcPct val="0"/>
              </a:spcBef>
            </a:pPr>
            <a:r>
              <a:rPr lang="en-US" sz="27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提示用户保存操作已完成，并打印保存文件的绝对路径。</a:t>
            </a:r>
            <a:endParaRPr lang="en-US" sz="27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36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8" y="-2499074"/>
            <a:ext cx="5610539" cy="4511145"/>
          </a:xfrm>
          <a:custGeom>
            <a:avLst/>
            <a:gdLst/>
            <a:ahLst/>
            <a:cxnLst/>
            <a:rect l="l" t="t" r="r" b="b"/>
            <a:pathLst>
              <a:path w="5610539" h="4511145">
                <a:moveTo>
                  <a:pt x="0" y="0"/>
                </a:moveTo>
                <a:lnTo>
                  <a:pt x="5610539" y="0"/>
                </a:lnTo>
                <a:lnTo>
                  <a:pt x="5610539" y="4511145"/>
                </a:lnTo>
                <a:lnTo>
                  <a:pt x="0" y="451114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-41" r="-4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9955" y="873147"/>
            <a:ext cx="11615080" cy="790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代码核心解释</a:t>
            </a:r>
            <a:endParaRPr lang="en-US" sz="52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3233359" y="8816083"/>
            <a:ext cx="7448931" cy="6148702"/>
          </a:xfrm>
          <a:custGeom>
            <a:avLst/>
            <a:gdLst/>
            <a:ahLst/>
            <a:cxnLst/>
            <a:rect l="l" t="t" r="r" b="b"/>
            <a:pathLst>
              <a:path w="7448931" h="6148702">
                <a:moveTo>
                  <a:pt x="0" y="0"/>
                </a:moveTo>
                <a:lnTo>
                  <a:pt x="7448931" y="0"/>
                </a:lnTo>
                <a:lnTo>
                  <a:pt x="7448931" y="6148702"/>
                </a:lnTo>
                <a:lnTo>
                  <a:pt x="0" y="6148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5" r="-2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7176" y="2928723"/>
            <a:ext cx="5428459" cy="510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导入库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623090" y="2401481"/>
            <a:ext cx="5428459" cy="115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        幻觉的原因分析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  <p:sp>
        <p:nvSpPr>
          <p:cNvPr id="7" name="Freeform 7"/>
          <p:cNvSpPr/>
          <p:nvPr/>
        </p:nvSpPr>
        <p:spPr>
          <a:xfrm>
            <a:off x="493162" y="2519122"/>
            <a:ext cx="6797344" cy="867417"/>
          </a:xfrm>
          <a:custGeom>
            <a:avLst/>
            <a:gdLst/>
            <a:ahLst/>
            <a:cxnLst/>
            <a:rect l="l" t="t" r="r" b="b"/>
            <a:pathLst>
              <a:path w="6797344" h="867417">
                <a:moveTo>
                  <a:pt x="0" y="0"/>
                </a:moveTo>
                <a:lnTo>
                  <a:pt x="6797343" y="0"/>
                </a:lnTo>
                <a:lnTo>
                  <a:pt x="6797343" y="867417"/>
                </a:lnTo>
                <a:lnTo>
                  <a:pt x="0" y="8674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218" b="-218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7176" y="2442825"/>
            <a:ext cx="6759026" cy="1062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ifname== "</a:t>
            </a: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main":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  <a:spcBef>
                <a:spcPct val="0"/>
              </a:spcBef>
            </a:pPr>
          </a:p>
        </p:txBody>
      </p:sp>
      <p:sp>
        <p:nvSpPr>
          <p:cNvPr id="9" name="Freeform 9"/>
          <p:cNvSpPr/>
          <p:nvPr/>
        </p:nvSpPr>
        <p:spPr>
          <a:xfrm>
            <a:off x="257175" y="3798853"/>
            <a:ext cx="7805053" cy="6244042"/>
          </a:xfrm>
          <a:custGeom>
            <a:avLst/>
            <a:gdLst/>
            <a:ahLst/>
            <a:cxnLst/>
            <a:rect l="l" t="t" r="r" b="b"/>
            <a:pathLst>
              <a:path w="7805053" h="6244042">
                <a:moveTo>
                  <a:pt x="0" y="0"/>
                </a:moveTo>
                <a:lnTo>
                  <a:pt x="7805053" y="0"/>
                </a:lnTo>
                <a:lnTo>
                  <a:pt x="7805053" y="6244043"/>
                </a:lnTo>
                <a:lnTo>
                  <a:pt x="0" y="62440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13541" b="-1354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482067" y="3919841"/>
            <a:ext cx="7502583" cy="6002067"/>
          </a:xfrm>
          <a:custGeom>
            <a:avLst/>
            <a:gdLst/>
            <a:ahLst/>
            <a:cxnLst/>
            <a:rect l="l" t="t" r="r" b="b"/>
            <a:pathLst>
              <a:path w="7502583" h="6002067">
                <a:moveTo>
                  <a:pt x="0" y="0"/>
                </a:moveTo>
                <a:lnTo>
                  <a:pt x="7502583" y="0"/>
                </a:lnTo>
                <a:lnTo>
                  <a:pt x="7502583" y="6002067"/>
                </a:lnTo>
                <a:lnTo>
                  <a:pt x="0" y="60020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13541" b="-13541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75168" y="4400730"/>
            <a:ext cx="7033330" cy="229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35"/>
              </a:lnSpc>
              <a:spcBef>
                <a:spcPct val="0"/>
              </a:spcBef>
            </a:pPr>
            <a:r>
              <a:rPr lang="en-US" sz="297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if __name__ == "__main__":</a:t>
            </a:r>
            <a:endParaRPr lang="en-US" sz="297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630"/>
              </a:lnSpc>
              <a:spcBef>
                <a:spcPct val="0"/>
              </a:spcBef>
            </a:pPr>
            <a:r>
              <a:rPr lang="en-US" sz="297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main()</a:t>
            </a:r>
            <a:endParaRPr lang="en-US" sz="297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635"/>
              </a:lnSpc>
              <a:spcBef>
                <a:spcPct val="0"/>
              </a:spcBef>
            </a:pPr>
            <a:r>
              <a:rPr lang="en-US" sz="297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如果脚本被直接运行，调</a:t>
            </a:r>
            <a:r>
              <a:rPr lang="en-US" sz="297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用main函数执行数据下载和保存操作。</a:t>
            </a:r>
            <a:endParaRPr lang="en-US" sz="297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659565" y="4164925"/>
            <a:ext cx="7298259" cy="6034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65"/>
              </a:lnSpc>
              <a:spcBef>
                <a:spcPct val="0"/>
              </a:spcBef>
            </a:pPr>
            <a:r>
              <a:rPr lang="en-US" sz="27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功能：从</a:t>
            </a:r>
            <a:r>
              <a:rPr lang="en-US" sz="27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HuggingFace 下载 ncbi/Open-Patients 数据集并将其保存为 JSONL 格式文件。</a:t>
            </a:r>
            <a:endParaRPr lang="en-US" sz="27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365"/>
              </a:lnSpc>
              <a:spcBef>
                <a:spcPct val="0"/>
              </a:spcBef>
            </a:pPr>
            <a:r>
              <a:rPr lang="en-US" sz="27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核心操作：</a:t>
            </a:r>
            <a:endParaRPr lang="en-US" sz="27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365"/>
              </a:lnSpc>
              <a:spcBef>
                <a:spcPct val="0"/>
              </a:spcBef>
            </a:pPr>
            <a:r>
              <a:rPr lang="en-US" sz="27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o 使用load_dataset下载数据集。</a:t>
            </a:r>
            <a:endParaRPr lang="en-US" sz="27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365"/>
              </a:lnSpc>
              <a:spcBef>
                <a:spcPct val="0"/>
              </a:spcBef>
            </a:pPr>
            <a:r>
              <a:rPr lang="en-US" sz="27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o 确保保存路径存在，创建缺失的目录。</a:t>
            </a:r>
            <a:endParaRPr lang="en-US" sz="27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365"/>
              </a:lnSpc>
              <a:spcBef>
                <a:spcPct val="0"/>
              </a:spcBef>
            </a:pPr>
            <a:r>
              <a:rPr lang="en-US" sz="27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o 使用json.dumps将每个数据项转换为 JSON 格式，并逐行写入文件。</a:t>
            </a:r>
            <a:endParaRPr lang="en-US" sz="27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365"/>
              </a:lnSpc>
              <a:spcBef>
                <a:spcPct val="0"/>
              </a:spcBef>
            </a:pPr>
            <a:r>
              <a:rPr lang="en-US" sz="27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o 该脚本是用于处理和存储从 HuggingFace 下载的医疗数据集的有效工具。</a:t>
            </a:r>
            <a:endParaRPr lang="en-US" sz="27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365"/>
              </a:lnSpc>
              <a:spcBef>
                <a:spcPct val="0"/>
              </a:spcBef>
            </a:pPr>
          </a:p>
        </p:txBody>
      </p:sp>
      <p:sp>
        <p:nvSpPr>
          <p:cNvPr id="13" name="TextBox 13"/>
          <p:cNvSpPr txBox="1"/>
          <p:nvPr/>
        </p:nvSpPr>
        <p:spPr>
          <a:xfrm>
            <a:off x="9144000" y="2983664"/>
            <a:ext cx="5428459" cy="510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导入库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9559986" y="2574063"/>
            <a:ext cx="6797344" cy="867417"/>
          </a:xfrm>
          <a:custGeom>
            <a:avLst/>
            <a:gdLst/>
            <a:ahLst/>
            <a:cxnLst/>
            <a:rect l="l" t="t" r="r" b="b"/>
            <a:pathLst>
              <a:path w="6797344" h="867417">
                <a:moveTo>
                  <a:pt x="0" y="0"/>
                </a:moveTo>
                <a:lnTo>
                  <a:pt x="6797344" y="0"/>
                </a:lnTo>
                <a:lnTo>
                  <a:pt x="6797344" y="867417"/>
                </a:lnTo>
                <a:lnTo>
                  <a:pt x="0" y="8674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218" b="-218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9144000" y="2497766"/>
            <a:ext cx="6759026" cy="510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总结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8" y="-2499074"/>
            <a:ext cx="5610539" cy="4511145"/>
          </a:xfrm>
          <a:custGeom>
            <a:avLst/>
            <a:gdLst/>
            <a:ahLst/>
            <a:cxnLst/>
            <a:rect l="l" t="t" r="r" b="b"/>
            <a:pathLst>
              <a:path w="5610539" h="4511145">
                <a:moveTo>
                  <a:pt x="0" y="0"/>
                </a:moveTo>
                <a:lnTo>
                  <a:pt x="5610539" y="0"/>
                </a:lnTo>
                <a:lnTo>
                  <a:pt x="5610539" y="4511145"/>
                </a:lnTo>
                <a:lnTo>
                  <a:pt x="0" y="451114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-41" r="-4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9955" y="873147"/>
            <a:ext cx="11615080" cy="790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代码核心解释</a:t>
            </a:r>
            <a:endParaRPr lang="en-US" sz="52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3233359" y="8816083"/>
            <a:ext cx="7448931" cy="6148702"/>
          </a:xfrm>
          <a:custGeom>
            <a:avLst/>
            <a:gdLst/>
            <a:ahLst/>
            <a:cxnLst/>
            <a:rect l="l" t="t" r="r" b="b"/>
            <a:pathLst>
              <a:path w="7448931" h="6148702">
                <a:moveTo>
                  <a:pt x="0" y="0"/>
                </a:moveTo>
                <a:lnTo>
                  <a:pt x="7448931" y="0"/>
                </a:lnTo>
                <a:lnTo>
                  <a:pt x="7448931" y="6148702"/>
                </a:lnTo>
                <a:lnTo>
                  <a:pt x="0" y="6148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5" r="-2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1477" y="3337846"/>
            <a:ext cx="9042523" cy="5920454"/>
          </a:xfrm>
          <a:custGeom>
            <a:avLst/>
            <a:gdLst/>
            <a:ahLst/>
            <a:cxnLst/>
            <a:rect l="l" t="t" r="r" b="b"/>
            <a:pathLst>
              <a:path w="9042523" h="5920454">
                <a:moveTo>
                  <a:pt x="0" y="0"/>
                </a:moveTo>
                <a:lnTo>
                  <a:pt x="9042523" y="0"/>
                </a:lnTo>
                <a:lnTo>
                  <a:pt x="9042523" y="5920454"/>
                </a:lnTo>
                <a:lnTo>
                  <a:pt x="0" y="5920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27639" b="-2763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1477" y="3270823"/>
            <a:ext cx="7930474" cy="6289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0"/>
              </a:lnSpc>
            </a:pPr>
            <a:r>
              <a:rPr lang="en-US" sz="21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import os</a:t>
            </a:r>
            <a:endParaRPr lang="en-US" sz="21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610"/>
              </a:lnSpc>
            </a:pPr>
            <a:r>
              <a:rPr lang="en-US" sz="21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import sys</a:t>
            </a:r>
            <a:endParaRPr lang="en-US" sz="21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610"/>
              </a:lnSpc>
            </a:pPr>
            <a:r>
              <a:rPr lang="en-US" sz="21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from utils.data_processor import DataProcessor</a:t>
            </a:r>
            <a:endParaRPr lang="en-US" sz="21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610"/>
              </a:lnSpc>
            </a:pPr>
            <a:r>
              <a:rPr lang="en-US" sz="21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from models.entity_extractor import MedicalEntityExtractor</a:t>
            </a:r>
            <a:endParaRPr lang="en-US" sz="21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610"/>
              </a:lnSpc>
            </a:pPr>
            <a:r>
              <a:rPr lang="en-US" sz="21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import torch</a:t>
            </a:r>
            <a:endParaRPr lang="en-US" sz="21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610"/>
              </a:lnSpc>
            </a:pPr>
            <a:r>
              <a:rPr lang="en-US" sz="21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os：用于处理文件和目录操作。</a:t>
            </a:r>
            <a:endParaRPr lang="en-US" sz="21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610"/>
              </a:lnSpc>
            </a:pPr>
            <a:r>
              <a:rPr lang="en-US" sz="21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sys：用于操作系统相关功能（如修改sys.path）。</a:t>
            </a:r>
            <a:endParaRPr lang="en-US" sz="21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610"/>
              </a:lnSpc>
            </a:pPr>
            <a:r>
              <a:rPr lang="en-US" sz="21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DataProcessor：从utils.data_processor导入的工具类，用于处理数据（如加载、保存数据）。</a:t>
            </a:r>
            <a:endParaRPr lang="en-US" sz="21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610"/>
              </a:lnSpc>
            </a:pPr>
            <a:r>
              <a:rPr lang="en-US" sz="21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MedicalEntityExtractor：从models.entity_extractor导入的类，用于从文本中提取医学实体。</a:t>
            </a:r>
            <a:endParaRPr lang="en-US" sz="21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610"/>
              </a:lnSpc>
            </a:pPr>
            <a:r>
              <a:rPr lang="en-US" sz="21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torch：用于处理设备管理（如 CUDA/GPU）和模型计算。</a:t>
            </a:r>
            <a:endParaRPr lang="en-US" sz="21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3610"/>
              </a:lnSpc>
            </a:pPr>
          </a:p>
        </p:txBody>
      </p:sp>
      <p:sp>
        <p:nvSpPr>
          <p:cNvPr id="7" name="Freeform 7"/>
          <p:cNvSpPr/>
          <p:nvPr/>
        </p:nvSpPr>
        <p:spPr>
          <a:xfrm>
            <a:off x="1028700" y="2448125"/>
            <a:ext cx="6759026" cy="862527"/>
          </a:xfrm>
          <a:custGeom>
            <a:avLst/>
            <a:gdLst/>
            <a:ahLst/>
            <a:cxnLst/>
            <a:rect l="l" t="t" r="r" b="b"/>
            <a:pathLst>
              <a:path w="6759026" h="862527">
                <a:moveTo>
                  <a:pt x="0" y="0"/>
                </a:moveTo>
                <a:lnTo>
                  <a:pt x="6759026" y="0"/>
                </a:lnTo>
                <a:lnTo>
                  <a:pt x="6759026" y="862527"/>
                </a:lnTo>
                <a:lnTo>
                  <a:pt x="0" y="8625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218" b="-218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69955" y="2480820"/>
            <a:ext cx="5428459" cy="1062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导入库和模块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  <p:sp>
        <p:nvSpPr>
          <p:cNvPr id="9" name="TextBox 9"/>
          <p:cNvSpPr txBox="1"/>
          <p:nvPr/>
        </p:nvSpPr>
        <p:spPr>
          <a:xfrm>
            <a:off x="10623090" y="2401481"/>
            <a:ext cx="5428459" cy="115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        幻觉的原因分析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  <p:sp>
        <p:nvSpPr>
          <p:cNvPr id="10" name="Freeform 10"/>
          <p:cNvSpPr/>
          <p:nvPr/>
        </p:nvSpPr>
        <p:spPr>
          <a:xfrm>
            <a:off x="9362526" y="3375598"/>
            <a:ext cx="8925474" cy="5843818"/>
          </a:xfrm>
          <a:custGeom>
            <a:avLst/>
            <a:gdLst/>
            <a:ahLst/>
            <a:cxnLst/>
            <a:rect l="l" t="t" r="r" b="b"/>
            <a:pathLst>
              <a:path w="8925474" h="5843818">
                <a:moveTo>
                  <a:pt x="0" y="0"/>
                </a:moveTo>
                <a:lnTo>
                  <a:pt x="8925474" y="0"/>
                </a:lnTo>
                <a:lnTo>
                  <a:pt x="8925474" y="5843818"/>
                </a:lnTo>
                <a:lnTo>
                  <a:pt x="0" y="58438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27639" b="-27639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362526" y="3339227"/>
            <a:ext cx="8432072" cy="4823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231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def i</a:t>
            </a:r>
            <a:r>
              <a:rPr lang="en-US" sz="231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nit_mod:</a:t>
            </a:r>
            <a:endParaRPr lang="en-US" sz="231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885"/>
              </a:lnSpc>
            </a:pPr>
            <a:r>
              <a:rPr lang="en-US" sz="231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...</a:t>
            </a:r>
            <a:endParaRPr lang="en-US" sz="231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885"/>
              </a:lnSpc>
            </a:pPr>
            <a:r>
              <a:rPr lang="en-US" sz="231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# 初始化模型、tokenizer 和实体提取器</a:t>
            </a:r>
            <a:endParaRPr lang="en-US" sz="231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885"/>
              </a:lnSpc>
            </a:pPr>
            <a:r>
              <a:rPr lang="en-US" sz="231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功能：该函数负责初始化模型、tokenizer 和实体提取器。</a:t>
            </a:r>
            <a:endParaRPr lang="en-US" sz="231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885"/>
              </a:lnSpc>
            </a:pPr>
            <a:r>
              <a:rPr lang="en-US" sz="231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过程：</a:t>
            </a:r>
            <a:endParaRPr lang="en-US" sz="231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885"/>
              </a:lnSpc>
            </a:pPr>
            <a:r>
              <a:rPr lang="en-US" sz="231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设备检查：根据是否有 GPU 可用，选择设备（cuda或cpu）。</a:t>
            </a:r>
            <a:endParaRPr lang="en-US" sz="231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885"/>
              </a:lnSpc>
            </a:pPr>
            <a:r>
              <a:rPr lang="en-US" sz="231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实体提取器初始化：创建MedicalEntityExtractor对象，用于从医学文章中提取实体（如症状、疾病、药物等）。</a:t>
            </a:r>
            <a:endParaRPr lang="en-US" sz="231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885"/>
              </a:lnSpc>
            </a:pPr>
            <a:r>
              <a:rPr lang="en-US" sz="231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返回：提取器、模型和 tokenizer。</a:t>
            </a:r>
            <a:endParaRPr lang="en-US" sz="231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3890"/>
              </a:lnSpc>
            </a:pPr>
          </a:p>
        </p:txBody>
      </p:sp>
      <p:sp>
        <p:nvSpPr>
          <p:cNvPr id="12" name="TextBox 12"/>
          <p:cNvSpPr txBox="1"/>
          <p:nvPr/>
        </p:nvSpPr>
        <p:spPr>
          <a:xfrm>
            <a:off x="535298" y="1714205"/>
            <a:ext cx="17259300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3.main.py 脚本的核心功</a:t>
            </a:r>
            <a:r>
              <a:rPr lang="zh-CN" altLang="en-US" sz="280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能是</a:t>
            </a:r>
            <a:r>
              <a:rPr lang="en-US" sz="280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从给定的数据集中提取医学实体，并将处理后的数据保存为不同格式</a:t>
            </a:r>
            <a:endParaRPr lang="en-US" sz="280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0198799" y="2448125"/>
            <a:ext cx="6759026" cy="862527"/>
          </a:xfrm>
          <a:custGeom>
            <a:avLst/>
            <a:gdLst/>
            <a:ahLst/>
            <a:cxnLst/>
            <a:rect l="l" t="t" r="r" b="b"/>
            <a:pathLst>
              <a:path w="6759026" h="862527">
                <a:moveTo>
                  <a:pt x="0" y="0"/>
                </a:moveTo>
                <a:lnTo>
                  <a:pt x="6759025" y="0"/>
                </a:lnTo>
                <a:lnTo>
                  <a:pt x="6759025" y="862527"/>
                </a:lnTo>
                <a:lnTo>
                  <a:pt x="0" y="8625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218" b="-218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940053" y="2480820"/>
            <a:ext cx="5428459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init_models函数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8" y="-2499074"/>
            <a:ext cx="5610539" cy="4511145"/>
          </a:xfrm>
          <a:custGeom>
            <a:avLst/>
            <a:gdLst/>
            <a:ahLst/>
            <a:cxnLst/>
            <a:rect l="l" t="t" r="r" b="b"/>
            <a:pathLst>
              <a:path w="5610539" h="4511145">
                <a:moveTo>
                  <a:pt x="0" y="0"/>
                </a:moveTo>
                <a:lnTo>
                  <a:pt x="5610539" y="0"/>
                </a:lnTo>
                <a:lnTo>
                  <a:pt x="5610539" y="4511145"/>
                </a:lnTo>
                <a:lnTo>
                  <a:pt x="0" y="451114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-41" r="-4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9955" y="873147"/>
            <a:ext cx="11615080" cy="790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代码核心解释</a:t>
            </a:r>
            <a:endParaRPr lang="en-US" sz="52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3233359" y="8816083"/>
            <a:ext cx="7448931" cy="6148702"/>
          </a:xfrm>
          <a:custGeom>
            <a:avLst/>
            <a:gdLst/>
            <a:ahLst/>
            <a:cxnLst/>
            <a:rect l="l" t="t" r="r" b="b"/>
            <a:pathLst>
              <a:path w="7448931" h="6148702">
                <a:moveTo>
                  <a:pt x="0" y="0"/>
                </a:moveTo>
                <a:lnTo>
                  <a:pt x="7448931" y="0"/>
                </a:lnTo>
                <a:lnTo>
                  <a:pt x="7448931" y="6148702"/>
                </a:lnTo>
                <a:lnTo>
                  <a:pt x="0" y="6148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5" r="-2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1477" y="3337846"/>
            <a:ext cx="9042523" cy="5920454"/>
          </a:xfrm>
          <a:custGeom>
            <a:avLst/>
            <a:gdLst/>
            <a:ahLst/>
            <a:cxnLst/>
            <a:rect l="l" t="t" r="r" b="b"/>
            <a:pathLst>
              <a:path w="9042523" h="5920454">
                <a:moveTo>
                  <a:pt x="0" y="0"/>
                </a:moveTo>
                <a:lnTo>
                  <a:pt x="9042523" y="0"/>
                </a:lnTo>
                <a:lnTo>
                  <a:pt x="9042523" y="5920454"/>
                </a:lnTo>
                <a:lnTo>
                  <a:pt x="0" y="5920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27639" b="-2763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31487" y="3624977"/>
            <a:ext cx="8912513" cy="4434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5"/>
              </a:lnSpc>
            </a:pPr>
            <a:r>
              <a:rPr lang="en-US" sz="266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</a:t>
            </a:r>
            <a:r>
              <a:rPr lang="en-US" sz="266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def merge_entities(entities1, entities2):</a:t>
            </a:r>
            <a:endParaRPr lang="en-US" sz="266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475"/>
              </a:lnSpc>
            </a:pPr>
            <a:r>
              <a:rPr lang="en-US" sz="266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...</a:t>
            </a:r>
            <a:endParaRPr lang="en-US" sz="266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475"/>
              </a:lnSpc>
            </a:pPr>
            <a:r>
              <a:rPr lang="en-US" sz="266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功能：合并两个实体字典，去除重复项。</a:t>
            </a:r>
            <a:endParaRPr lang="en-US" sz="266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475"/>
              </a:lnSpc>
            </a:pPr>
            <a:r>
              <a:rPr lang="en-US" sz="266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过程：</a:t>
            </a:r>
            <a:endParaRPr lang="en-US" sz="266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475"/>
              </a:lnSpc>
            </a:pPr>
            <a:r>
              <a:rPr lang="en-US" sz="266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如果某个字典为空，则直接返回另一个字典。</a:t>
            </a:r>
            <a:endParaRPr lang="en-US" sz="266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475"/>
              </a:lnSpc>
            </a:pPr>
            <a:r>
              <a:rPr lang="en-US" sz="266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否则，将两个字典中的实体合并，使用set去重，保证每种实体的唯一性。</a:t>
            </a:r>
            <a:endParaRPr lang="en-US" sz="266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4475"/>
              </a:lnSpc>
            </a:pPr>
          </a:p>
        </p:txBody>
      </p:sp>
      <p:sp>
        <p:nvSpPr>
          <p:cNvPr id="7" name="Freeform 7"/>
          <p:cNvSpPr/>
          <p:nvPr/>
        </p:nvSpPr>
        <p:spPr>
          <a:xfrm>
            <a:off x="1028700" y="2448125"/>
            <a:ext cx="6759026" cy="862527"/>
          </a:xfrm>
          <a:custGeom>
            <a:avLst/>
            <a:gdLst/>
            <a:ahLst/>
            <a:cxnLst/>
            <a:rect l="l" t="t" r="r" b="b"/>
            <a:pathLst>
              <a:path w="6759026" h="862527">
                <a:moveTo>
                  <a:pt x="0" y="0"/>
                </a:moveTo>
                <a:lnTo>
                  <a:pt x="6759026" y="0"/>
                </a:lnTo>
                <a:lnTo>
                  <a:pt x="6759026" y="862527"/>
                </a:lnTo>
                <a:lnTo>
                  <a:pt x="0" y="8625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218" b="-218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69955" y="2480820"/>
            <a:ext cx="5428459" cy="510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merge_entities函数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623090" y="2401481"/>
            <a:ext cx="5428459" cy="115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        幻觉的原因分析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  <p:sp>
        <p:nvSpPr>
          <p:cNvPr id="10" name="Freeform 10"/>
          <p:cNvSpPr/>
          <p:nvPr/>
        </p:nvSpPr>
        <p:spPr>
          <a:xfrm>
            <a:off x="9362526" y="3375598"/>
            <a:ext cx="8925474" cy="5843818"/>
          </a:xfrm>
          <a:custGeom>
            <a:avLst/>
            <a:gdLst/>
            <a:ahLst/>
            <a:cxnLst/>
            <a:rect l="l" t="t" r="r" b="b"/>
            <a:pathLst>
              <a:path w="8925474" h="5843818">
                <a:moveTo>
                  <a:pt x="0" y="0"/>
                </a:moveTo>
                <a:lnTo>
                  <a:pt x="8925474" y="0"/>
                </a:lnTo>
                <a:lnTo>
                  <a:pt x="8925474" y="5843818"/>
                </a:lnTo>
                <a:lnTo>
                  <a:pt x="0" y="58438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27639" b="-27639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362526" y="3339227"/>
            <a:ext cx="9805262" cy="5600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0"/>
              </a:lnSpc>
            </a:pPr>
            <a:r>
              <a:rPr lang="en-US" sz="20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def mai</a:t>
            </a:r>
            <a:r>
              <a:rPr lang="en-US" sz="20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n():</a:t>
            </a:r>
            <a:endParaRPr lang="en-US" sz="20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460"/>
              </a:lnSpc>
            </a:pPr>
            <a:r>
              <a:rPr lang="en-US" sz="20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...</a:t>
            </a:r>
            <a:endParaRPr lang="en-US" sz="20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460"/>
              </a:lnSpc>
            </a:pPr>
            <a:r>
              <a:rPr lang="en-US" sz="20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# 初始化模型和实体提取器def merge_entities(entities1, entities2):</a:t>
            </a:r>
            <a:endParaRPr lang="en-US" sz="20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460"/>
              </a:lnSpc>
            </a:pPr>
            <a:r>
              <a:rPr lang="en-US" sz="20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...</a:t>
            </a:r>
            <a:endParaRPr lang="en-US" sz="20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460"/>
              </a:lnSpc>
            </a:pPr>
            <a:r>
              <a:rPr lang="en-US" sz="20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功能：合并两个实体字典，去除重复项。</a:t>
            </a:r>
            <a:endParaRPr lang="en-US" sz="20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460"/>
              </a:lnSpc>
            </a:pPr>
            <a:r>
              <a:rPr lang="en-US" sz="20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过程：</a:t>
            </a:r>
            <a:endParaRPr lang="en-US" sz="20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460"/>
              </a:lnSpc>
            </a:pPr>
            <a:r>
              <a:rPr lang="en-US" sz="20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如果某个字典为空，则直接返回另一个字典。</a:t>
            </a:r>
            <a:endParaRPr lang="en-US" sz="20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460"/>
              </a:lnSpc>
            </a:pPr>
            <a:r>
              <a:rPr lang="en-US" sz="20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否则，将两个字典中的实体合并，使用set去重，保证每种实体的唯一性。</a:t>
            </a:r>
            <a:endParaRPr lang="en-US" sz="20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460"/>
              </a:lnSpc>
            </a:pPr>
            <a:r>
              <a:rPr lang="en-US" sz="20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</a:t>
            </a:r>
            <a:endParaRPr lang="en-US" sz="20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460"/>
              </a:lnSpc>
            </a:pPr>
            <a:r>
              <a:rPr lang="en-US" sz="20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# 处理文章并提取医学实体</a:t>
            </a:r>
            <a:endParaRPr lang="en-US" sz="20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460"/>
              </a:lnSpc>
            </a:pPr>
            <a:r>
              <a:rPr lang="en-US" sz="20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# 保存处理后的数据</a:t>
            </a:r>
            <a:endParaRPr lang="en-US" sz="20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460"/>
              </a:lnSpc>
            </a:pPr>
            <a:r>
              <a:rPr lang="en-US" sz="206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功能：该函数是脚本的主逻辑，包含了数据加载、实体提取和保存的过程。</a:t>
            </a:r>
            <a:endParaRPr lang="en-US" sz="206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3460"/>
              </a:lnSpc>
            </a:pPr>
          </a:p>
        </p:txBody>
      </p:sp>
      <p:sp>
        <p:nvSpPr>
          <p:cNvPr id="12" name="Freeform 12"/>
          <p:cNvSpPr/>
          <p:nvPr/>
        </p:nvSpPr>
        <p:spPr>
          <a:xfrm>
            <a:off x="10198799" y="2448125"/>
            <a:ext cx="6759026" cy="862527"/>
          </a:xfrm>
          <a:custGeom>
            <a:avLst/>
            <a:gdLst/>
            <a:ahLst/>
            <a:cxnLst/>
            <a:rect l="l" t="t" r="r" b="b"/>
            <a:pathLst>
              <a:path w="6759026" h="862527">
                <a:moveTo>
                  <a:pt x="0" y="0"/>
                </a:moveTo>
                <a:lnTo>
                  <a:pt x="6759025" y="0"/>
                </a:lnTo>
                <a:lnTo>
                  <a:pt x="6759025" y="862527"/>
                </a:lnTo>
                <a:lnTo>
                  <a:pt x="0" y="8625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218" b="-218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940053" y="2480820"/>
            <a:ext cx="5428459" cy="1062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main函数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65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8" y="-2499074"/>
            <a:ext cx="5610539" cy="4511145"/>
          </a:xfrm>
          <a:custGeom>
            <a:avLst/>
            <a:gdLst/>
            <a:ahLst/>
            <a:cxnLst/>
            <a:rect l="l" t="t" r="r" b="b"/>
            <a:pathLst>
              <a:path w="5610539" h="4511145">
                <a:moveTo>
                  <a:pt x="0" y="0"/>
                </a:moveTo>
                <a:lnTo>
                  <a:pt x="5610539" y="0"/>
                </a:lnTo>
                <a:lnTo>
                  <a:pt x="5610539" y="4511145"/>
                </a:lnTo>
                <a:lnTo>
                  <a:pt x="0" y="451114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-41" r="-4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9955" y="873147"/>
            <a:ext cx="11615080" cy="790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代码核心解释</a:t>
            </a:r>
            <a:endParaRPr lang="en-US" sz="52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3233359" y="8816083"/>
            <a:ext cx="7448931" cy="6148702"/>
          </a:xfrm>
          <a:custGeom>
            <a:avLst/>
            <a:gdLst/>
            <a:ahLst/>
            <a:cxnLst/>
            <a:rect l="l" t="t" r="r" b="b"/>
            <a:pathLst>
              <a:path w="7448931" h="6148702">
                <a:moveTo>
                  <a:pt x="0" y="0"/>
                </a:moveTo>
                <a:lnTo>
                  <a:pt x="7448931" y="0"/>
                </a:lnTo>
                <a:lnTo>
                  <a:pt x="7448931" y="6148702"/>
                </a:lnTo>
                <a:lnTo>
                  <a:pt x="0" y="6148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5" r="-2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1477" y="3337846"/>
            <a:ext cx="9042523" cy="5920454"/>
          </a:xfrm>
          <a:custGeom>
            <a:avLst/>
            <a:gdLst/>
            <a:ahLst/>
            <a:cxnLst/>
            <a:rect l="l" t="t" r="r" b="b"/>
            <a:pathLst>
              <a:path w="9042523" h="5920454">
                <a:moveTo>
                  <a:pt x="0" y="0"/>
                </a:moveTo>
                <a:lnTo>
                  <a:pt x="9042523" y="0"/>
                </a:lnTo>
                <a:lnTo>
                  <a:pt x="9042523" y="5920454"/>
                </a:lnTo>
                <a:lnTo>
                  <a:pt x="0" y="5920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27639" b="-2763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31487" y="3577352"/>
            <a:ext cx="7904180" cy="3819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95"/>
              </a:lnSpc>
            </a:pPr>
            <a:r>
              <a:rPr lang="en-US" sz="369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</a:t>
            </a:r>
            <a:r>
              <a:rPr lang="en-US" sz="369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extractor, model, tokenizer = init_models()</a:t>
            </a:r>
            <a:endParaRPr lang="en-US" sz="369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6200"/>
              </a:lnSpc>
            </a:pPr>
            <a:r>
              <a:rPr lang="en-US" sz="369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调用init_models函数，获取实体提取器、模型和 tokenizer。</a:t>
            </a:r>
            <a:endParaRPr lang="en-US" sz="369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6195"/>
              </a:lnSpc>
            </a:pPr>
          </a:p>
        </p:txBody>
      </p:sp>
      <p:sp>
        <p:nvSpPr>
          <p:cNvPr id="7" name="TextBox 7"/>
          <p:cNvSpPr txBox="1"/>
          <p:nvPr/>
        </p:nvSpPr>
        <p:spPr>
          <a:xfrm>
            <a:off x="1067393" y="2277694"/>
            <a:ext cx="5428459" cy="115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        幻觉的原因分析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  <p:sp>
        <p:nvSpPr>
          <p:cNvPr id="8" name="Freeform 8"/>
          <p:cNvSpPr/>
          <p:nvPr/>
        </p:nvSpPr>
        <p:spPr>
          <a:xfrm>
            <a:off x="9362526" y="3254827"/>
            <a:ext cx="8925474" cy="5843818"/>
          </a:xfrm>
          <a:custGeom>
            <a:avLst/>
            <a:gdLst/>
            <a:ahLst/>
            <a:cxnLst/>
            <a:rect l="l" t="t" r="r" b="b"/>
            <a:pathLst>
              <a:path w="8925474" h="5843818">
                <a:moveTo>
                  <a:pt x="0" y="0"/>
                </a:moveTo>
                <a:lnTo>
                  <a:pt x="8925474" y="0"/>
                </a:lnTo>
                <a:lnTo>
                  <a:pt x="8925474" y="5843819"/>
                </a:lnTo>
                <a:lnTo>
                  <a:pt x="0" y="58438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27639" b="-2763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453950" y="3491957"/>
            <a:ext cx="8298324" cy="4659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5"/>
              </a:lnSpc>
            </a:pPr>
            <a:r>
              <a:rPr lang="en-US" sz="280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i</a:t>
            </a:r>
            <a:r>
              <a:rPr lang="en-US" sz="280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nput_file = r"C:\Users\lh008\Desktop\exp3\exp03-medical-knowledge-graph\data\raw\Open-Patients.jsonl"</a:t>
            </a:r>
            <a:endParaRPr lang="en-US" sz="280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705"/>
              </a:lnSpc>
            </a:pPr>
            <a:r>
              <a:rPr lang="en-US" sz="280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output_dir = r"C:\Users\lh008\Desktop\exp3\exp03-medical-knowledge-graph\data\processed"</a:t>
            </a:r>
            <a:endParaRPr lang="en-US" sz="280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705"/>
              </a:lnSpc>
            </a:pPr>
            <a:r>
              <a:rPr lang="en-US" sz="280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设置输入文件和输出目录的路径。</a:t>
            </a:r>
            <a:endParaRPr lang="en-US" sz="280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4705"/>
              </a:lnSpc>
            </a:pPr>
          </a:p>
        </p:txBody>
      </p:sp>
      <p:sp>
        <p:nvSpPr>
          <p:cNvPr id="10" name="Freeform 10"/>
          <p:cNvSpPr/>
          <p:nvPr/>
        </p:nvSpPr>
        <p:spPr>
          <a:xfrm>
            <a:off x="402110" y="2475319"/>
            <a:ext cx="6759026" cy="862527"/>
          </a:xfrm>
          <a:custGeom>
            <a:avLst/>
            <a:gdLst/>
            <a:ahLst/>
            <a:cxnLst/>
            <a:rect l="l" t="t" r="r" b="b"/>
            <a:pathLst>
              <a:path w="6759026" h="862527">
                <a:moveTo>
                  <a:pt x="0" y="0"/>
                </a:moveTo>
                <a:lnTo>
                  <a:pt x="6759026" y="0"/>
                </a:lnTo>
                <a:lnTo>
                  <a:pt x="6759026" y="862527"/>
                </a:lnTo>
                <a:lnTo>
                  <a:pt x="0" y="8625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218" b="-218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43364" y="2553227"/>
            <a:ext cx="5428459" cy="1062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4.1 初始化模型和提取器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65"/>
              </a:lnSpc>
            </a:pPr>
          </a:p>
        </p:txBody>
      </p:sp>
      <p:sp>
        <p:nvSpPr>
          <p:cNvPr id="12" name="TextBox 12"/>
          <p:cNvSpPr txBox="1"/>
          <p:nvPr/>
        </p:nvSpPr>
        <p:spPr>
          <a:xfrm>
            <a:off x="826401" y="1596761"/>
            <a:ext cx="5428459" cy="115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        幻觉的原因分析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  <p:sp>
        <p:nvSpPr>
          <p:cNvPr id="13" name="Freeform 13"/>
          <p:cNvSpPr/>
          <p:nvPr/>
        </p:nvSpPr>
        <p:spPr>
          <a:xfrm>
            <a:off x="402110" y="1643405"/>
            <a:ext cx="6759026" cy="862527"/>
          </a:xfrm>
          <a:custGeom>
            <a:avLst/>
            <a:gdLst/>
            <a:ahLst/>
            <a:cxnLst/>
            <a:rect l="l" t="t" r="r" b="b"/>
            <a:pathLst>
              <a:path w="6759026" h="862527">
                <a:moveTo>
                  <a:pt x="0" y="0"/>
                </a:moveTo>
                <a:lnTo>
                  <a:pt x="6759026" y="0"/>
                </a:lnTo>
                <a:lnTo>
                  <a:pt x="6759026" y="862527"/>
                </a:lnTo>
                <a:lnTo>
                  <a:pt x="0" y="8625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218" b="-218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143364" y="1676100"/>
            <a:ext cx="5428459" cy="1062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main函数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65"/>
              </a:lnSpc>
            </a:pPr>
          </a:p>
        </p:txBody>
      </p:sp>
      <p:sp>
        <p:nvSpPr>
          <p:cNvPr id="15" name="TextBox 15"/>
          <p:cNvSpPr txBox="1"/>
          <p:nvPr/>
        </p:nvSpPr>
        <p:spPr>
          <a:xfrm>
            <a:off x="10363793" y="2194676"/>
            <a:ext cx="5428459" cy="115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        幻觉的原因分析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  <p:sp>
        <p:nvSpPr>
          <p:cNvPr id="16" name="Freeform 16"/>
          <p:cNvSpPr/>
          <p:nvPr/>
        </p:nvSpPr>
        <p:spPr>
          <a:xfrm>
            <a:off x="9698510" y="2392300"/>
            <a:ext cx="6759026" cy="862527"/>
          </a:xfrm>
          <a:custGeom>
            <a:avLst/>
            <a:gdLst/>
            <a:ahLst/>
            <a:cxnLst/>
            <a:rect l="l" t="t" r="r" b="b"/>
            <a:pathLst>
              <a:path w="6759026" h="862527">
                <a:moveTo>
                  <a:pt x="0" y="0"/>
                </a:moveTo>
                <a:lnTo>
                  <a:pt x="6759026" y="0"/>
                </a:lnTo>
                <a:lnTo>
                  <a:pt x="6759026" y="862527"/>
                </a:lnTo>
                <a:lnTo>
                  <a:pt x="0" y="8625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218" b="-218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439764" y="2470208"/>
            <a:ext cx="5428459" cy="510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4.2 设置输入输出路径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8" y="-2499074"/>
            <a:ext cx="5610539" cy="4511145"/>
          </a:xfrm>
          <a:custGeom>
            <a:avLst/>
            <a:gdLst/>
            <a:ahLst/>
            <a:cxnLst/>
            <a:rect l="l" t="t" r="r" b="b"/>
            <a:pathLst>
              <a:path w="5610539" h="4511145">
                <a:moveTo>
                  <a:pt x="0" y="0"/>
                </a:moveTo>
                <a:lnTo>
                  <a:pt x="5610539" y="0"/>
                </a:lnTo>
                <a:lnTo>
                  <a:pt x="5610539" y="4511145"/>
                </a:lnTo>
                <a:lnTo>
                  <a:pt x="0" y="451114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-41" r="-4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9955" y="873147"/>
            <a:ext cx="11615080" cy="790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代码核心解释</a:t>
            </a:r>
            <a:endParaRPr lang="en-US" sz="52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3233359" y="8816083"/>
            <a:ext cx="7448931" cy="6148702"/>
          </a:xfrm>
          <a:custGeom>
            <a:avLst/>
            <a:gdLst/>
            <a:ahLst/>
            <a:cxnLst/>
            <a:rect l="l" t="t" r="r" b="b"/>
            <a:pathLst>
              <a:path w="7448931" h="6148702">
                <a:moveTo>
                  <a:pt x="0" y="0"/>
                </a:moveTo>
                <a:lnTo>
                  <a:pt x="7448931" y="0"/>
                </a:lnTo>
                <a:lnTo>
                  <a:pt x="7448931" y="6148702"/>
                </a:lnTo>
                <a:lnTo>
                  <a:pt x="0" y="6148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5" r="-2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1477" y="3337846"/>
            <a:ext cx="9042523" cy="5920454"/>
          </a:xfrm>
          <a:custGeom>
            <a:avLst/>
            <a:gdLst/>
            <a:ahLst/>
            <a:cxnLst/>
            <a:rect l="l" t="t" r="r" b="b"/>
            <a:pathLst>
              <a:path w="9042523" h="5920454">
                <a:moveTo>
                  <a:pt x="0" y="0"/>
                </a:moveTo>
                <a:lnTo>
                  <a:pt x="9042523" y="0"/>
                </a:lnTo>
                <a:lnTo>
                  <a:pt x="9042523" y="5920454"/>
                </a:lnTo>
                <a:lnTo>
                  <a:pt x="0" y="5920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27639" b="-2763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31487" y="3615452"/>
            <a:ext cx="7780301" cy="304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45"/>
              </a:lnSpc>
            </a:pPr>
            <a:r>
              <a:rPr lang="en-US" sz="294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</a:t>
            </a:r>
            <a:r>
              <a:rPr lang="en-US" sz="294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articles = DataProcessor.load_json_</a:t>
            </a:r>
            <a:endParaRPr lang="en-US" sz="294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950"/>
              </a:lnSpc>
            </a:pPr>
            <a:r>
              <a:rPr lang="en-US" sz="294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使用DataProcessor.load_json_data方法加载原始数据文件（Open-Patients.jsonl），将其转化为文章列表。</a:t>
            </a:r>
            <a:endParaRPr lang="en-US" sz="294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4945"/>
              </a:lnSpc>
            </a:pPr>
          </a:p>
        </p:txBody>
      </p:sp>
      <p:sp>
        <p:nvSpPr>
          <p:cNvPr id="7" name="TextBox 7"/>
          <p:cNvSpPr txBox="1"/>
          <p:nvPr/>
        </p:nvSpPr>
        <p:spPr>
          <a:xfrm>
            <a:off x="1067393" y="2277694"/>
            <a:ext cx="5428459" cy="115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        幻觉的原因分析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  <p:sp>
        <p:nvSpPr>
          <p:cNvPr id="8" name="Freeform 8"/>
          <p:cNvSpPr/>
          <p:nvPr/>
        </p:nvSpPr>
        <p:spPr>
          <a:xfrm>
            <a:off x="9362526" y="3254827"/>
            <a:ext cx="8925474" cy="5843818"/>
          </a:xfrm>
          <a:custGeom>
            <a:avLst/>
            <a:gdLst/>
            <a:ahLst/>
            <a:cxnLst/>
            <a:rect l="l" t="t" r="r" b="b"/>
            <a:pathLst>
              <a:path w="8925474" h="5843818">
                <a:moveTo>
                  <a:pt x="0" y="0"/>
                </a:moveTo>
                <a:lnTo>
                  <a:pt x="8925474" y="0"/>
                </a:lnTo>
                <a:lnTo>
                  <a:pt x="8925474" y="5843819"/>
                </a:lnTo>
                <a:lnTo>
                  <a:pt x="0" y="58438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27639" b="-2763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843979" y="3491957"/>
            <a:ext cx="8298324" cy="5835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5"/>
              </a:lnSpc>
            </a:pPr>
            <a:r>
              <a:rPr lang="en-US" sz="280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for idx, ar</a:t>
            </a:r>
            <a:r>
              <a:rPr lang="en-US" sz="280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ticle in enumerate(arti:</a:t>
            </a:r>
            <a:endParaRPr lang="en-US" sz="280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705"/>
              </a:lnSpc>
            </a:pPr>
            <a:r>
              <a:rPr lang="en-US" sz="280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...</a:t>
            </a:r>
            <a:endParaRPr lang="en-US" sz="280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705"/>
              </a:lnSpc>
            </a:pPr>
            <a:r>
              <a:rPr lang="en-US" sz="280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entities = extractor.extract_entities(article["description"])</a:t>
            </a:r>
            <a:endParaRPr lang="en-US" sz="280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705"/>
              </a:lnSpc>
            </a:pPr>
            <a:r>
              <a:rPr lang="en-US" sz="280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对前max_articles篇文章（最多100篇）进行处理。</a:t>
            </a:r>
            <a:endParaRPr lang="en-US" sz="280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705"/>
              </a:lnSpc>
            </a:pPr>
            <a:r>
              <a:rPr lang="en-US" sz="280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打印文章原文。</a:t>
            </a:r>
            <a:endParaRPr lang="en-US" sz="280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705"/>
              </a:lnSpc>
            </a:pPr>
            <a:r>
              <a:rPr lang="en-US" sz="280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使用extractor.extract_entities提取文章中的医学实体（症状、疾病、药物、检查）。</a:t>
            </a:r>
            <a:endParaRPr lang="en-US" sz="280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4705"/>
              </a:lnSpc>
            </a:pPr>
          </a:p>
        </p:txBody>
      </p:sp>
      <p:sp>
        <p:nvSpPr>
          <p:cNvPr id="10" name="Freeform 10"/>
          <p:cNvSpPr/>
          <p:nvPr/>
        </p:nvSpPr>
        <p:spPr>
          <a:xfrm>
            <a:off x="402110" y="2475319"/>
            <a:ext cx="6759026" cy="862527"/>
          </a:xfrm>
          <a:custGeom>
            <a:avLst/>
            <a:gdLst/>
            <a:ahLst/>
            <a:cxnLst/>
            <a:rect l="l" t="t" r="r" b="b"/>
            <a:pathLst>
              <a:path w="6759026" h="862527">
                <a:moveTo>
                  <a:pt x="0" y="0"/>
                </a:moveTo>
                <a:lnTo>
                  <a:pt x="6759026" y="0"/>
                </a:lnTo>
                <a:lnTo>
                  <a:pt x="6759026" y="862527"/>
                </a:lnTo>
                <a:lnTo>
                  <a:pt x="0" y="8625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218" b="-218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43364" y="2553227"/>
            <a:ext cx="5428459" cy="1062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4.3 加载原始数据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65"/>
              </a:lnSpc>
            </a:pPr>
          </a:p>
        </p:txBody>
      </p:sp>
      <p:sp>
        <p:nvSpPr>
          <p:cNvPr id="12" name="TextBox 12"/>
          <p:cNvSpPr txBox="1"/>
          <p:nvPr/>
        </p:nvSpPr>
        <p:spPr>
          <a:xfrm>
            <a:off x="10363793" y="2194676"/>
            <a:ext cx="5428459" cy="115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        幻觉的原因分析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  <p:sp>
        <p:nvSpPr>
          <p:cNvPr id="13" name="Freeform 13"/>
          <p:cNvSpPr/>
          <p:nvPr/>
        </p:nvSpPr>
        <p:spPr>
          <a:xfrm>
            <a:off x="9698510" y="2392300"/>
            <a:ext cx="6759026" cy="862527"/>
          </a:xfrm>
          <a:custGeom>
            <a:avLst/>
            <a:gdLst/>
            <a:ahLst/>
            <a:cxnLst/>
            <a:rect l="l" t="t" r="r" b="b"/>
            <a:pathLst>
              <a:path w="6759026" h="862527">
                <a:moveTo>
                  <a:pt x="0" y="0"/>
                </a:moveTo>
                <a:lnTo>
                  <a:pt x="6759026" y="0"/>
                </a:lnTo>
                <a:lnTo>
                  <a:pt x="6759026" y="862527"/>
                </a:lnTo>
                <a:lnTo>
                  <a:pt x="0" y="8625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218" b="-218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439764" y="2470208"/>
            <a:ext cx="5428459" cy="510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4.4 处理每篇文章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8" y="-2499074"/>
            <a:ext cx="5610539" cy="4511145"/>
          </a:xfrm>
          <a:custGeom>
            <a:avLst/>
            <a:gdLst/>
            <a:ahLst/>
            <a:cxnLst/>
            <a:rect l="l" t="t" r="r" b="b"/>
            <a:pathLst>
              <a:path w="5610539" h="4511145">
                <a:moveTo>
                  <a:pt x="0" y="0"/>
                </a:moveTo>
                <a:lnTo>
                  <a:pt x="5610539" y="0"/>
                </a:lnTo>
                <a:lnTo>
                  <a:pt x="5610539" y="4511145"/>
                </a:lnTo>
                <a:lnTo>
                  <a:pt x="0" y="451114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-41" r="-4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9955" y="873147"/>
            <a:ext cx="11615080" cy="790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代码核心解释</a:t>
            </a:r>
            <a:endParaRPr lang="en-US" sz="52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3233359" y="8816083"/>
            <a:ext cx="7448931" cy="6148702"/>
          </a:xfrm>
          <a:custGeom>
            <a:avLst/>
            <a:gdLst/>
            <a:ahLst/>
            <a:cxnLst/>
            <a:rect l="l" t="t" r="r" b="b"/>
            <a:pathLst>
              <a:path w="7448931" h="6148702">
                <a:moveTo>
                  <a:pt x="0" y="0"/>
                </a:moveTo>
                <a:lnTo>
                  <a:pt x="7448931" y="0"/>
                </a:lnTo>
                <a:lnTo>
                  <a:pt x="7448931" y="6148702"/>
                </a:lnTo>
                <a:lnTo>
                  <a:pt x="0" y="6148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5" r="-2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1477" y="3337846"/>
            <a:ext cx="9042523" cy="5920454"/>
          </a:xfrm>
          <a:custGeom>
            <a:avLst/>
            <a:gdLst/>
            <a:ahLst/>
            <a:cxnLst/>
            <a:rect l="l" t="t" r="r" b="b"/>
            <a:pathLst>
              <a:path w="9042523" h="5920454">
                <a:moveTo>
                  <a:pt x="0" y="0"/>
                </a:moveTo>
                <a:lnTo>
                  <a:pt x="9042523" y="0"/>
                </a:lnTo>
                <a:lnTo>
                  <a:pt x="9042523" y="5920454"/>
                </a:lnTo>
                <a:lnTo>
                  <a:pt x="0" y="5920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27639" b="-2763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53155" y="3204496"/>
            <a:ext cx="8105324" cy="6137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45"/>
              </a:lnSpc>
            </a:pPr>
            <a:r>
              <a:rPr lang="en-US" sz="294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enti</a:t>
            </a:r>
            <a:r>
              <a:rPr lang="en-US" sz="294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ties = {</a:t>
            </a:r>
            <a:endParaRPr lang="en-US" sz="294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945"/>
              </a:lnSpc>
            </a:pPr>
            <a:r>
              <a:rPr lang="en-US" sz="294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"symptoms": entities.get("symptoms", []),</a:t>
            </a:r>
            <a:endParaRPr lang="en-US" sz="294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945"/>
              </a:lnSpc>
            </a:pPr>
            <a:r>
              <a:rPr lang="en-US" sz="294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"diseases": entities.get("diseases", []),</a:t>
            </a:r>
            <a:endParaRPr lang="en-US" sz="294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945"/>
              </a:lnSpc>
            </a:pPr>
            <a:r>
              <a:rPr lang="en-US" sz="294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"drugs": entities.get("drugs", []),</a:t>
            </a:r>
            <a:endParaRPr lang="en-US" sz="294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945"/>
              </a:lnSpc>
            </a:pPr>
            <a:r>
              <a:rPr lang="en-US" sz="294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"checks": entities.get("checks", []),</a:t>
            </a:r>
            <a:endParaRPr lang="en-US" sz="294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945"/>
              </a:lnSpc>
            </a:pPr>
            <a:r>
              <a:rPr lang="en-US" sz="294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}</a:t>
            </a:r>
            <a:endParaRPr lang="en-US" sz="294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950"/>
              </a:lnSpc>
            </a:pPr>
            <a:r>
              <a:rPr lang="en-US" sz="294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确保实体字典中包含所需的键（症状、疾病、药物、检查），如果没有提取到某类实体，则将其初始化为空列表。</a:t>
            </a:r>
            <a:endParaRPr lang="en-US" sz="294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4945"/>
              </a:lnSpc>
            </a:pPr>
          </a:p>
        </p:txBody>
      </p:sp>
      <p:sp>
        <p:nvSpPr>
          <p:cNvPr id="7" name="TextBox 7"/>
          <p:cNvSpPr txBox="1"/>
          <p:nvPr/>
        </p:nvSpPr>
        <p:spPr>
          <a:xfrm>
            <a:off x="1067393" y="2277694"/>
            <a:ext cx="5428459" cy="115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        幻觉的原因分析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  <p:sp>
        <p:nvSpPr>
          <p:cNvPr id="8" name="Freeform 8"/>
          <p:cNvSpPr/>
          <p:nvPr/>
        </p:nvSpPr>
        <p:spPr>
          <a:xfrm>
            <a:off x="9362526" y="3254827"/>
            <a:ext cx="8925474" cy="5843818"/>
          </a:xfrm>
          <a:custGeom>
            <a:avLst/>
            <a:gdLst/>
            <a:ahLst/>
            <a:cxnLst/>
            <a:rect l="l" t="t" r="r" b="b"/>
            <a:pathLst>
              <a:path w="8925474" h="5843818">
                <a:moveTo>
                  <a:pt x="0" y="0"/>
                </a:moveTo>
                <a:lnTo>
                  <a:pt x="8925474" y="0"/>
                </a:lnTo>
                <a:lnTo>
                  <a:pt x="8925474" y="5843819"/>
                </a:lnTo>
                <a:lnTo>
                  <a:pt x="0" y="58438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27639" b="-2763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843979" y="3501482"/>
            <a:ext cx="7415321" cy="5744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5"/>
              </a:lnSpc>
            </a:pPr>
            <a:r>
              <a:rPr lang="en-US" sz="250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processed_ar</a:t>
            </a:r>
            <a:r>
              <a:rPr lang="en-US" sz="250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ticle = {</a:t>
            </a:r>
            <a:endParaRPr lang="en-US" sz="250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205"/>
              </a:lnSpc>
            </a:pPr>
            <a:r>
              <a:rPr lang="en-US" sz="250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"id": art,</a:t>
            </a:r>
            <a:endParaRPr lang="en-US" sz="250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205"/>
              </a:lnSpc>
            </a:pPr>
            <a:r>
              <a:rPr lang="en-US" sz="250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"translated": article["description"], # 直接使用原文作为翻译</a:t>
            </a:r>
            <a:endParaRPr lang="en-US" sz="250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205"/>
              </a:lnSpc>
            </a:pPr>
            <a:r>
              <a:rPr lang="en-US" sz="250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**entities</a:t>
            </a:r>
            <a:endParaRPr lang="en-US" sz="250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205"/>
              </a:lnSpc>
            </a:pPr>
            <a:r>
              <a:rPr lang="en-US" sz="250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}</a:t>
            </a:r>
            <a:endParaRPr lang="en-US" sz="250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205"/>
              </a:lnSpc>
            </a:pPr>
            <a:r>
              <a:rPr lang="en-US" sz="250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processed_articles.ap</a:t>
            </a:r>
            <a:endParaRPr lang="en-US" sz="250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205"/>
              </a:lnSpc>
            </a:pPr>
            <a:r>
              <a:rPr lang="en-US" sz="250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将每篇文章的id、translated（即原文）以及提取到的实体保存为一个新的字典，并将其加入到处理过的文章列表processed_articles中。</a:t>
            </a:r>
            <a:endParaRPr lang="en-US" sz="250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4205"/>
              </a:lnSpc>
            </a:pPr>
          </a:p>
        </p:txBody>
      </p:sp>
      <p:sp>
        <p:nvSpPr>
          <p:cNvPr id="10" name="Freeform 10"/>
          <p:cNvSpPr/>
          <p:nvPr/>
        </p:nvSpPr>
        <p:spPr>
          <a:xfrm>
            <a:off x="402110" y="2475319"/>
            <a:ext cx="6759026" cy="862527"/>
          </a:xfrm>
          <a:custGeom>
            <a:avLst/>
            <a:gdLst/>
            <a:ahLst/>
            <a:cxnLst/>
            <a:rect l="l" t="t" r="r" b="b"/>
            <a:pathLst>
              <a:path w="6759026" h="862527">
                <a:moveTo>
                  <a:pt x="0" y="0"/>
                </a:moveTo>
                <a:lnTo>
                  <a:pt x="6759026" y="0"/>
                </a:lnTo>
                <a:lnTo>
                  <a:pt x="6759026" y="862527"/>
                </a:lnTo>
                <a:lnTo>
                  <a:pt x="0" y="8625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218" b="-218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43364" y="2553227"/>
            <a:ext cx="5428459" cy="1062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4.5 处理实体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65"/>
              </a:lnSpc>
            </a:pPr>
          </a:p>
        </p:txBody>
      </p:sp>
      <p:sp>
        <p:nvSpPr>
          <p:cNvPr id="12" name="TextBox 12"/>
          <p:cNvSpPr txBox="1"/>
          <p:nvPr/>
        </p:nvSpPr>
        <p:spPr>
          <a:xfrm>
            <a:off x="10363793" y="2194676"/>
            <a:ext cx="5428459" cy="115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        幻觉的原因分析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  <p:sp>
        <p:nvSpPr>
          <p:cNvPr id="13" name="Freeform 13"/>
          <p:cNvSpPr/>
          <p:nvPr/>
        </p:nvSpPr>
        <p:spPr>
          <a:xfrm>
            <a:off x="9698510" y="2392300"/>
            <a:ext cx="6759026" cy="862527"/>
          </a:xfrm>
          <a:custGeom>
            <a:avLst/>
            <a:gdLst/>
            <a:ahLst/>
            <a:cxnLst/>
            <a:rect l="l" t="t" r="r" b="b"/>
            <a:pathLst>
              <a:path w="6759026" h="862527">
                <a:moveTo>
                  <a:pt x="0" y="0"/>
                </a:moveTo>
                <a:lnTo>
                  <a:pt x="6759026" y="0"/>
                </a:lnTo>
                <a:lnTo>
                  <a:pt x="6759026" y="862527"/>
                </a:lnTo>
                <a:lnTo>
                  <a:pt x="0" y="8625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218" b="-218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439764" y="2470208"/>
            <a:ext cx="5428459" cy="10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4.6 合并实体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65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8" y="-2499074"/>
            <a:ext cx="5610539" cy="4511145"/>
          </a:xfrm>
          <a:custGeom>
            <a:avLst/>
            <a:gdLst/>
            <a:ahLst/>
            <a:cxnLst/>
            <a:rect l="l" t="t" r="r" b="b"/>
            <a:pathLst>
              <a:path w="5610539" h="4511145">
                <a:moveTo>
                  <a:pt x="0" y="0"/>
                </a:moveTo>
                <a:lnTo>
                  <a:pt x="5610539" y="0"/>
                </a:lnTo>
                <a:lnTo>
                  <a:pt x="5610539" y="4511145"/>
                </a:lnTo>
                <a:lnTo>
                  <a:pt x="0" y="451114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-41" r="-4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9955" y="873147"/>
            <a:ext cx="11615080" cy="790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代码核心解释</a:t>
            </a:r>
            <a:endParaRPr lang="en-US" sz="52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1477" y="3337846"/>
            <a:ext cx="9042523" cy="5920454"/>
          </a:xfrm>
          <a:custGeom>
            <a:avLst/>
            <a:gdLst/>
            <a:ahLst/>
            <a:cxnLst/>
            <a:rect l="l" t="t" r="r" b="b"/>
            <a:pathLst>
              <a:path w="9042523" h="5920454">
                <a:moveTo>
                  <a:pt x="0" y="0"/>
                </a:moveTo>
                <a:lnTo>
                  <a:pt x="9042523" y="0"/>
                </a:lnTo>
                <a:lnTo>
                  <a:pt x="9042523" y="5920454"/>
                </a:lnTo>
                <a:lnTo>
                  <a:pt x="0" y="5920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7639" b="-2763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53155" y="3204496"/>
            <a:ext cx="8105324" cy="5519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45"/>
              </a:lnSpc>
            </a:pPr>
            <a:r>
              <a:rPr lang="en-US" sz="294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json_outpu</a:t>
            </a:r>
            <a:r>
              <a:rPr lang="en-US" sz="294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t = os.path.</a:t>
            </a:r>
            <a:endParaRPr lang="en-US" sz="294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945"/>
              </a:lnSpc>
            </a:pPr>
            <a:r>
              <a:rPr lang="en-US" sz="294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DataProcessor.save_json_</a:t>
            </a:r>
            <a:endParaRPr lang="en-US" sz="294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945"/>
              </a:lnSpc>
            </a:pPr>
            <a:r>
              <a:rPr lang="en-US" sz="294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neo4j_output = os.path.joi</a:t>
            </a:r>
            <a:endParaRPr lang="en-US" sz="294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945"/>
              </a:lnSpc>
            </a:pPr>
            <a:r>
              <a:rPr lang="en-US" sz="294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DataProcessor.save_to_neo4j_fo</a:t>
            </a:r>
            <a:endParaRPr lang="en-US" sz="294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945"/>
              </a:lnSpc>
            </a:pPr>
            <a:r>
              <a:rPr lang="en-US" sz="294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使用DataProcessor.save_json_data保存处理后的数据为 JSON 格式。</a:t>
            </a:r>
            <a:endParaRPr lang="en-US" sz="294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950"/>
              </a:lnSpc>
            </a:pPr>
            <a:r>
              <a:rPr lang="en-US" sz="294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使用DataProcessor.save_to_neo4j_format将数据保存为 Neo4j 格式，用于图数据库处理。</a:t>
            </a:r>
            <a:endParaRPr lang="en-US" sz="294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4945"/>
              </a:lnSpc>
            </a:pPr>
          </a:p>
        </p:txBody>
      </p:sp>
      <p:sp>
        <p:nvSpPr>
          <p:cNvPr id="6" name="TextBox 6"/>
          <p:cNvSpPr txBox="1"/>
          <p:nvPr/>
        </p:nvSpPr>
        <p:spPr>
          <a:xfrm>
            <a:off x="1067393" y="2277694"/>
            <a:ext cx="5428459" cy="115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        幻觉的原因分析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  <p:sp>
        <p:nvSpPr>
          <p:cNvPr id="7" name="Freeform 7"/>
          <p:cNvSpPr/>
          <p:nvPr/>
        </p:nvSpPr>
        <p:spPr>
          <a:xfrm>
            <a:off x="402110" y="2475319"/>
            <a:ext cx="6759026" cy="862527"/>
          </a:xfrm>
          <a:custGeom>
            <a:avLst/>
            <a:gdLst/>
            <a:ahLst/>
            <a:cxnLst/>
            <a:rect l="l" t="t" r="r" b="b"/>
            <a:pathLst>
              <a:path w="6759026" h="862527">
                <a:moveTo>
                  <a:pt x="0" y="0"/>
                </a:moveTo>
                <a:lnTo>
                  <a:pt x="6759026" y="0"/>
                </a:lnTo>
                <a:lnTo>
                  <a:pt x="6759026" y="862527"/>
                </a:lnTo>
                <a:lnTo>
                  <a:pt x="0" y="8625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218" b="-218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43364" y="2553227"/>
            <a:ext cx="5428459" cy="510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4.7 保存处理后的数据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674889" y="-4466015"/>
            <a:ext cx="8973531" cy="8973531"/>
          </a:xfrm>
          <a:custGeom>
            <a:avLst/>
            <a:gdLst/>
            <a:ahLst/>
            <a:cxnLst/>
            <a:rect l="l" t="t" r="r" b="b"/>
            <a:pathLst>
              <a:path w="8973531" h="8973531">
                <a:moveTo>
                  <a:pt x="0" y="0"/>
                </a:moveTo>
                <a:lnTo>
                  <a:pt x="8973531" y="0"/>
                </a:lnTo>
                <a:lnTo>
                  <a:pt x="8973531" y="8973531"/>
                </a:lnTo>
                <a:lnTo>
                  <a:pt x="0" y="897353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711271" y="-6372635"/>
            <a:ext cx="8973531" cy="8973531"/>
          </a:xfrm>
          <a:custGeom>
            <a:avLst/>
            <a:gdLst/>
            <a:ahLst/>
            <a:cxnLst/>
            <a:rect l="l" t="t" r="r" b="b"/>
            <a:pathLst>
              <a:path w="8973531" h="8973531">
                <a:moveTo>
                  <a:pt x="0" y="0"/>
                </a:moveTo>
                <a:lnTo>
                  <a:pt x="8973531" y="0"/>
                </a:lnTo>
                <a:lnTo>
                  <a:pt x="8973531" y="8973531"/>
                </a:lnTo>
                <a:lnTo>
                  <a:pt x="0" y="89735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90511" y="5789457"/>
            <a:ext cx="8973531" cy="8973531"/>
          </a:xfrm>
          <a:custGeom>
            <a:avLst/>
            <a:gdLst/>
            <a:ahLst/>
            <a:cxnLst/>
            <a:rect l="l" t="t" r="r" b="b"/>
            <a:pathLst>
              <a:path w="8973531" h="8973531">
                <a:moveTo>
                  <a:pt x="0" y="0"/>
                </a:moveTo>
                <a:lnTo>
                  <a:pt x="8973531" y="0"/>
                </a:lnTo>
                <a:lnTo>
                  <a:pt x="8973531" y="8973531"/>
                </a:lnTo>
                <a:lnTo>
                  <a:pt x="0" y="897353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439479" y="7740215"/>
            <a:ext cx="8973531" cy="8973531"/>
          </a:xfrm>
          <a:custGeom>
            <a:avLst/>
            <a:gdLst/>
            <a:ahLst/>
            <a:cxnLst/>
            <a:rect l="l" t="t" r="r" b="b"/>
            <a:pathLst>
              <a:path w="8973531" h="8973531">
                <a:moveTo>
                  <a:pt x="0" y="0"/>
                </a:moveTo>
                <a:lnTo>
                  <a:pt x="8973531" y="0"/>
                </a:lnTo>
                <a:lnTo>
                  <a:pt x="8973531" y="8973531"/>
                </a:lnTo>
                <a:lnTo>
                  <a:pt x="0" y="89735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793062" y="9005306"/>
            <a:ext cx="8973531" cy="8973531"/>
          </a:xfrm>
          <a:custGeom>
            <a:avLst/>
            <a:gdLst/>
            <a:ahLst/>
            <a:cxnLst/>
            <a:rect l="l" t="t" r="r" b="b"/>
            <a:pathLst>
              <a:path w="8973531" h="8973531">
                <a:moveTo>
                  <a:pt x="0" y="0"/>
                </a:moveTo>
                <a:lnTo>
                  <a:pt x="8973531" y="0"/>
                </a:lnTo>
                <a:lnTo>
                  <a:pt x="8973531" y="8973532"/>
                </a:lnTo>
                <a:lnTo>
                  <a:pt x="0" y="89735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73640" y="-7637726"/>
            <a:ext cx="8973531" cy="8973531"/>
          </a:xfrm>
          <a:custGeom>
            <a:avLst/>
            <a:gdLst/>
            <a:ahLst/>
            <a:cxnLst/>
            <a:rect l="l" t="t" r="r" b="b"/>
            <a:pathLst>
              <a:path w="8973531" h="8973531">
                <a:moveTo>
                  <a:pt x="0" y="0"/>
                </a:moveTo>
                <a:lnTo>
                  <a:pt x="8973531" y="0"/>
                </a:lnTo>
                <a:lnTo>
                  <a:pt x="8973531" y="8973531"/>
                </a:lnTo>
                <a:lnTo>
                  <a:pt x="0" y="89735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62050" y="4110038"/>
            <a:ext cx="5173494" cy="189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85"/>
              </a:lnSpc>
            </a:pPr>
            <a:r>
              <a:rPr lang="en-US" sz="12490" b="1" spc="822">
                <a:solidFill>
                  <a:srgbClr val="76719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目录</a:t>
            </a:r>
            <a:endParaRPr lang="en-US" sz="12490" b="1" spc="822">
              <a:solidFill>
                <a:srgbClr val="76719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682328" y="3850291"/>
            <a:ext cx="4461672" cy="1353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zh-CN" altLang="en-US" sz="44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实验三</a:t>
            </a:r>
            <a:endParaRPr lang="en-US" sz="44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5280"/>
              </a:lnSpc>
            </a:pPr>
            <a:r>
              <a:rPr lang="en-US" sz="44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主要算法组成</a:t>
            </a:r>
            <a:endParaRPr lang="en-US" sz="44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933475" y="2121021"/>
            <a:ext cx="1959378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60"/>
              </a:lnSpc>
            </a:pPr>
            <a:r>
              <a:rPr lang="en-US" sz="7300" b="1">
                <a:solidFill>
                  <a:srgbClr val="100F0D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01.</a:t>
            </a:r>
            <a:endParaRPr lang="en-US" sz="7300" b="1">
              <a:solidFill>
                <a:srgbClr val="100F0D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793062" y="2121021"/>
            <a:ext cx="1959378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60"/>
              </a:lnSpc>
            </a:pPr>
            <a:r>
              <a:rPr lang="en-US" sz="7300" b="1">
                <a:solidFill>
                  <a:srgbClr val="100F0D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02.</a:t>
            </a:r>
            <a:endParaRPr lang="en-US" sz="7300" b="1">
              <a:solidFill>
                <a:srgbClr val="100F0D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724084" y="7429395"/>
            <a:ext cx="4461672" cy="1353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zh-CN" altLang="en-US" sz="44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大</a:t>
            </a:r>
            <a:r>
              <a:rPr lang="en-US" sz="44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模型幻觉</a:t>
            </a:r>
            <a:endParaRPr lang="en-US" sz="44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5280"/>
              </a:lnSpc>
            </a:pPr>
            <a:r>
              <a:rPr lang="en-US" sz="44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</a:rPr>
              <a:t>细思</a:t>
            </a:r>
            <a:endParaRPr lang="en-US" sz="44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933475" y="6062663"/>
            <a:ext cx="1959378" cy="1232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60"/>
              </a:lnSpc>
            </a:pPr>
            <a:r>
              <a:rPr lang="en-US" sz="7300" b="1">
                <a:solidFill>
                  <a:srgbClr val="100F0D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04.</a:t>
            </a:r>
            <a:endParaRPr lang="en-US" sz="7300" b="1">
              <a:solidFill>
                <a:srgbClr val="100F0D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839326" y="7505900"/>
            <a:ext cx="4461672" cy="1353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4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华为云</a:t>
            </a:r>
            <a:r>
              <a:rPr lang="zh-CN" altLang="en-US" sz="44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服务器</a:t>
            </a:r>
            <a:endParaRPr lang="zh-CN" altLang="en-US" sz="44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5280"/>
              </a:lnSpc>
            </a:pPr>
            <a:r>
              <a:rPr lang="en-US" altLang="zh-CN" sz="44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Qwen3</a:t>
            </a:r>
            <a:r>
              <a:rPr lang="zh-CN" altLang="en-US" sz="44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产出</a:t>
            </a:r>
            <a:endParaRPr lang="zh-CN" altLang="en-US" sz="44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793062" y="5862637"/>
            <a:ext cx="1959378" cy="1232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60"/>
              </a:lnSpc>
            </a:pPr>
            <a:r>
              <a:rPr lang="en-US" sz="7300" b="1">
                <a:solidFill>
                  <a:srgbClr val="100F0D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05.</a:t>
            </a:r>
            <a:endParaRPr lang="en-US" sz="7300" b="1">
              <a:solidFill>
                <a:srgbClr val="100F0D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-6198041" y="7597340"/>
            <a:ext cx="8973531" cy="8973531"/>
          </a:xfrm>
          <a:custGeom>
            <a:avLst/>
            <a:gdLst/>
            <a:ahLst/>
            <a:cxnLst/>
            <a:rect l="l" t="t" r="r" b="b"/>
            <a:pathLst>
              <a:path w="8973531" h="8973531">
                <a:moveTo>
                  <a:pt x="0" y="0"/>
                </a:moveTo>
                <a:lnTo>
                  <a:pt x="8973531" y="0"/>
                </a:lnTo>
                <a:lnTo>
                  <a:pt x="8973531" y="8973531"/>
                </a:lnTo>
                <a:lnTo>
                  <a:pt x="0" y="89735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561880" y="-4466015"/>
            <a:ext cx="8973531" cy="8973531"/>
          </a:xfrm>
          <a:custGeom>
            <a:avLst/>
            <a:gdLst/>
            <a:ahLst/>
            <a:cxnLst/>
            <a:rect l="l" t="t" r="r" b="b"/>
            <a:pathLst>
              <a:path w="8973531" h="8973531">
                <a:moveTo>
                  <a:pt x="0" y="0"/>
                </a:moveTo>
                <a:lnTo>
                  <a:pt x="8973531" y="0"/>
                </a:lnTo>
                <a:lnTo>
                  <a:pt x="8973531" y="8973531"/>
                </a:lnTo>
                <a:lnTo>
                  <a:pt x="0" y="89735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5509252" y="2121021"/>
            <a:ext cx="1273870" cy="126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60"/>
              </a:lnSpc>
            </a:pPr>
            <a:r>
              <a:rPr lang="en-US" sz="7300" b="1">
                <a:solidFill>
                  <a:srgbClr val="100F0D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03.</a:t>
            </a:r>
            <a:endParaRPr lang="en-US" sz="7300" b="1">
              <a:solidFill>
                <a:srgbClr val="100F0D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875283" y="3810000"/>
            <a:ext cx="4107371" cy="2029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5"/>
              </a:lnSpc>
              <a:spcBef>
                <a:spcPct val="0"/>
              </a:spcBef>
            </a:pPr>
            <a:r>
              <a:rPr lang="zh-CN" altLang="en-US" sz="439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原</a:t>
            </a:r>
            <a:r>
              <a:rPr lang="en-US" sz="4395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代码结构，核心解释及生成介绍</a:t>
            </a:r>
            <a:endParaRPr lang="en-US" sz="4395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3278138" y="3850291"/>
            <a:ext cx="5009862" cy="1353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  <a:spcBef>
                <a:spcPct val="0"/>
              </a:spcBef>
            </a:pPr>
            <a:r>
              <a:rPr lang="en-US" sz="4400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neo4j操作流程及最终产出</a:t>
            </a:r>
            <a:endParaRPr lang="en-US" sz="4400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8" y="-2499074"/>
            <a:ext cx="5610539" cy="4511145"/>
          </a:xfrm>
          <a:custGeom>
            <a:avLst/>
            <a:gdLst/>
            <a:ahLst/>
            <a:cxnLst/>
            <a:rect l="l" t="t" r="r" b="b"/>
            <a:pathLst>
              <a:path w="5610539" h="4511145">
                <a:moveTo>
                  <a:pt x="0" y="0"/>
                </a:moveTo>
                <a:lnTo>
                  <a:pt x="5610539" y="0"/>
                </a:lnTo>
                <a:lnTo>
                  <a:pt x="5610539" y="4511145"/>
                </a:lnTo>
                <a:lnTo>
                  <a:pt x="0" y="451114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-41" r="-4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9955" y="873147"/>
            <a:ext cx="11615080" cy="790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代码核心解释</a:t>
            </a:r>
            <a:endParaRPr lang="en-US" sz="52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1477" y="3337846"/>
            <a:ext cx="9042523" cy="5920454"/>
          </a:xfrm>
          <a:custGeom>
            <a:avLst/>
            <a:gdLst/>
            <a:ahLst/>
            <a:cxnLst/>
            <a:rect l="l" t="t" r="r" b="b"/>
            <a:pathLst>
              <a:path w="9042523" h="5920454">
                <a:moveTo>
                  <a:pt x="0" y="0"/>
                </a:moveTo>
                <a:lnTo>
                  <a:pt x="9042523" y="0"/>
                </a:lnTo>
                <a:lnTo>
                  <a:pt x="9042523" y="5920454"/>
                </a:lnTo>
                <a:lnTo>
                  <a:pt x="0" y="5920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7639" b="-2763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53155" y="3204496"/>
            <a:ext cx="8105324" cy="304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45"/>
              </a:lnSpc>
            </a:pPr>
            <a:r>
              <a:rPr lang="en-US" sz="294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if __n</a:t>
            </a:r>
            <a:r>
              <a:rPr lang="en-US" sz="294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ame__ == "__main__":</a:t>
            </a:r>
            <a:endParaRPr lang="en-US" sz="294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945"/>
              </a:lnSpc>
            </a:pPr>
            <a:r>
              <a:rPr lang="en-US" sz="294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main()</a:t>
            </a:r>
            <a:endParaRPr lang="en-US" sz="294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950"/>
              </a:lnSpc>
            </a:pPr>
            <a:r>
              <a:rPr lang="en-US" sz="294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这是 Python 的标准入口，调用main函数执行脚本的主体逻辑。</a:t>
            </a:r>
            <a:endParaRPr lang="en-US" sz="294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4945"/>
              </a:lnSpc>
            </a:pPr>
          </a:p>
        </p:txBody>
      </p:sp>
      <p:sp>
        <p:nvSpPr>
          <p:cNvPr id="6" name="TextBox 6"/>
          <p:cNvSpPr txBox="1"/>
          <p:nvPr/>
        </p:nvSpPr>
        <p:spPr>
          <a:xfrm>
            <a:off x="1067393" y="2277694"/>
            <a:ext cx="5428459" cy="115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        幻觉的原因分析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  <p:sp>
        <p:nvSpPr>
          <p:cNvPr id="7" name="Freeform 7"/>
          <p:cNvSpPr/>
          <p:nvPr/>
        </p:nvSpPr>
        <p:spPr>
          <a:xfrm>
            <a:off x="402110" y="2475319"/>
            <a:ext cx="6759026" cy="862527"/>
          </a:xfrm>
          <a:custGeom>
            <a:avLst/>
            <a:gdLst/>
            <a:ahLst/>
            <a:cxnLst/>
            <a:rect l="l" t="t" r="r" b="b"/>
            <a:pathLst>
              <a:path w="6759026" h="862527">
                <a:moveTo>
                  <a:pt x="0" y="0"/>
                </a:moveTo>
                <a:lnTo>
                  <a:pt x="6759026" y="0"/>
                </a:lnTo>
                <a:lnTo>
                  <a:pt x="6759026" y="862527"/>
                </a:lnTo>
                <a:lnTo>
                  <a:pt x="0" y="8625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218" b="-218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43364" y="2553227"/>
            <a:ext cx="5428459" cy="510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运行脚本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9484550" y="3337846"/>
            <a:ext cx="9042523" cy="5920454"/>
          </a:xfrm>
          <a:custGeom>
            <a:avLst/>
            <a:gdLst/>
            <a:ahLst/>
            <a:cxnLst/>
            <a:rect l="l" t="t" r="r" b="b"/>
            <a:pathLst>
              <a:path w="9042523" h="5920454">
                <a:moveTo>
                  <a:pt x="0" y="0"/>
                </a:moveTo>
                <a:lnTo>
                  <a:pt x="9042523" y="0"/>
                </a:lnTo>
                <a:lnTo>
                  <a:pt x="9042523" y="5920454"/>
                </a:lnTo>
                <a:lnTo>
                  <a:pt x="0" y="5920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7639" b="-27639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636228" y="3204496"/>
            <a:ext cx="8105324" cy="6137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45"/>
              </a:lnSpc>
            </a:pPr>
            <a:r>
              <a:rPr lang="en-US" sz="294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主要功能：该脚本的目标是从医学数据集中提取医学实体（如症状、疾病、药物等），然后将这些信息保存为 JSON 和 N</a:t>
            </a:r>
            <a:r>
              <a:rPr lang="en-US" sz="294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eo4j 格式，供后续处理或分析使用。</a:t>
            </a:r>
            <a:endParaRPr lang="en-US" sz="294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945"/>
              </a:lnSpc>
            </a:pPr>
            <a:r>
              <a:rPr lang="en-US" sz="294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核心步骤：</a:t>
            </a:r>
            <a:endParaRPr lang="en-US" sz="294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945"/>
              </a:lnSpc>
            </a:pPr>
            <a:r>
              <a:rPr lang="en-US" sz="294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初始化模型和提取器。</a:t>
            </a:r>
            <a:endParaRPr lang="en-US" sz="294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945"/>
              </a:lnSpc>
            </a:pPr>
            <a:r>
              <a:rPr lang="en-US" sz="294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加载数据并处理每篇文章。</a:t>
            </a:r>
            <a:endParaRPr lang="en-US" sz="294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945"/>
              </a:lnSpc>
            </a:pPr>
            <a:r>
              <a:rPr lang="en-US" sz="294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提取医学实体并合并结果。</a:t>
            </a:r>
            <a:endParaRPr lang="en-US" sz="294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950"/>
              </a:lnSpc>
            </a:pPr>
            <a:r>
              <a:rPr lang="en-US" sz="294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保存处理后的数据为 JSON 和 Neo4j 格式。</a:t>
            </a:r>
            <a:endParaRPr lang="en-US" sz="294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4945"/>
              </a:lnSpc>
            </a:pPr>
          </a:p>
        </p:txBody>
      </p:sp>
      <p:sp>
        <p:nvSpPr>
          <p:cNvPr id="11" name="TextBox 11"/>
          <p:cNvSpPr txBox="1"/>
          <p:nvPr/>
        </p:nvSpPr>
        <p:spPr>
          <a:xfrm>
            <a:off x="10450466" y="2277694"/>
            <a:ext cx="5428459" cy="115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        幻觉的原因分析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  <p:sp>
        <p:nvSpPr>
          <p:cNvPr id="12" name="Freeform 12"/>
          <p:cNvSpPr/>
          <p:nvPr/>
        </p:nvSpPr>
        <p:spPr>
          <a:xfrm>
            <a:off x="9785183" y="2475319"/>
            <a:ext cx="6759026" cy="862527"/>
          </a:xfrm>
          <a:custGeom>
            <a:avLst/>
            <a:gdLst/>
            <a:ahLst/>
            <a:cxnLst/>
            <a:rect l="l" t="t" r="r" b="b"/>
            <a:pathLst>
              <a:path w="6759026" h="862527">
                <a:moveTo>
                  <a:pt x="0" y="0"/>
                </a:moveTo>
                <a:lnTo>
                  <a:pt x="6759026" y="0"/>
                </a:lnTo>
                <a:lnTo>
                  <a:pt x="6759026" y="862527"/>
                </a:lnTo>
                <a:lnTo>
                  <a:pt x="0" y="8625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218" b="-218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526437" y="2553227"/>
            <a:ext cx="5428459" cy="510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总结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8" y="-2499074"/>
            <a:ext cx="5610539" cy="4511145"/>
          </a:xfrm>
          <a:custGeom>
            <a:avLst/>
            <a:gdLst/>
            <a:ahLst/>
            <a:cxnLst/>
            <a:rect l="l" t="t" r="r" b="b"/>
            <a:pathLst>
              <a:path w="5610539" h="4511145">
                <a:moveTo>
                  <a:pt x="0" y="0"/>
                </a:moveTo>
                <a:lnTo>
                  <a:pt x="5610539" y="0"/>
                </a:lnTo>
                <a:lnTo>
                  <a:pt x="5610539" y="4511145"/>
                </a:lnTo>
                <a:lnTo>
                  <a:pt x="0" y="451114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-41" r="-4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9955" y="873147"/>
            <a:ext cx="11615080" cy="790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代码核心解释</a:t>
            </a:r>
            <a:endParaRPr lang="en-US" sz="52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271563" y="2436351"/>
            <a:ext cx="11392694" cy="7595129"/>
          </a:xfrm>
          <a:custGeom>
            <a:avLst/>
            <a:gdLst/>
            <a:ahLst/>
            <a:cxnLst/>
            <a:rect l="l" t="t" r="r" b="b"/>
            <a:pathLst>
              <a:path w="11392694" h="7595129">
                <a:moveTo>
                  <a:pt x="0" y="0"/>
                </a:moveTo>
                <a:lnTo>
                  <a:pt x="11392694" y="0"/>
                </a:lnTo>
                <a:lnTo>
                  <a:pt x="11392694" y="7595129"/>
                </a:lnTo>
                <a:lnTo>
                  <a:pt x="0" y="75951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6249" b="-2624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52032" y="2656847"/>
            <a:ext cx="11312225" cy="7383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45"/>
              </a:lnSpc>
            </a:pPr>
            <a:r>
              <a:rPr lang="en-US" sz="2945" b="1">
                <a:solidFill>
                  <a:srgbClr val="262626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d</a:t>
            </a:r>
            <a:r>
              <a:rPr lang="en-US" sz="2945" b="1">
                <a:solidFill>
                  <a:srgbClr val="262626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ata\raw\Open-Patients.jsonl</a:t>
            </a:r>
            <a:r>
              <a:rPr lang="en-US" sz="294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（原始数据集）</a:t>
            </a:r>
            <a:endParaRPr lang="en-US" sz="294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945"/>
              </a:lnSpc>
            </a:pPr>
            <a:r>
              <a:rPr lang="en-US" sz="2945" b="1">
                <a:solidFill>
                  <a:srgbClr val="262626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d</a:t>
            </a:r>
            <a:r>
              <a:rPr lang="en-US" sz="2945" b="1">
                <a:solidFill>
                  <a:srgbClr val="262626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ata\processed\processed_articles.json</a:t>
            </a:r>
            <a:r>
              <a:rPr lang="en-US" sz="294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（每篇文章的医学实体（如症状、疾病、药物、检查等），每一篇文章的处理结果都会被保存为一个 JSON 对象）</a:t>
            </a:r>
            <a:endParaRPr lang="en-US" sz="294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945"/>
              </a:lnSpc>
            </a:pPr>
            <a:r>
              <a:rPr lang="en-US" sz="2945" b="1">
                <a:solidFill>
                  <a:srgbClr val="262626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d</a:t>
            </a:r>
            <a:r>
              <a:rPr lang="en-US" sz="2945" b="1">
                <a:solidFill>
                  <a:srgbClr val="262626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ata\processed\neo4j\nodes.csv（</a:t>
            </a:r>
            <a:r>
              <a:rPr lang="en-US" sz="294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包含图数据库中的所有节点，每一行表示一个节点，与文章中的实体（症状、疾病、药物、检查）相关联）</a:t>
            </a:r>
            <a:endParaRPr lang="en-US" sz="294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950"/>
              </a:lnSpc>
            </a:pPr>
            <a:r>
              <a:rPr lang="en-US" sz="2945" b="1">
                <a:solidFill>
                  <a:srgbClr val="262626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data\processed\neo4j\relationships.csv</a:t>
            </a:r>
            <a:r>
              <a:rPr lang="en-US" sz="294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（描述图数据库中各个节点（如症状、疾病、药物）之间的关系。每一行表示两个节点之间的一个关系，在构建知识图谱时非常重要，帮助定义节点之间的语义关联）</a:t>
            </a:r>
            <a:endParaRPr lang="en-US" sz="294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4945"/>
              </a:lnSpc>
            </a:pPr>
          </a:p>
        </p:txBody>
      </p:sp>
      <p:sp>
        <p:nvSpPr>
          <p:cNvPr id="6" name="TextBox 6"/>
          <p:cNvSpPr txBox="1"/>
          <p:nvPr/>
        </p:nvSpPr>
        <p:spPr>
          <a:xfrm>
            <a:off x="1028700" y="1926346"/>
            <a:ext cx="3792469" cy="510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  <a:spcBef>
                <a:spcPct val="0"/>
              </a:spcBef>
            </a:pPr>
            <a:r>
              <a:rPr lang="en-US" sz="2800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4.</a:t>
            </a:r>
            <a:r>
              <a:rPr lang="en-US" sz="2800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最终生成：</a:t>
            </a:r>
            <a:endParaRPr lang="en-US" sz="2800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8" y="-2499074"/>
            <a:ext cx="5610539" cy="4511145"/>
          </a:xfrm>
          <a:custGeom>
            <a:avLst/>
            <a:gdLst/>
            <a:ahLst/>
            <a:cxnLst/>
            <a:rect l="l" t="t" r="r" b="b"/>
            <a:pathLst>
              <a:path w="5610539" h="4511145">
                <a:moveTo>
                  <a:pt x="0" y="0"/>
                </a:moveTo>
                <a:lnTo>
                  <a:pt x="5610539" y="0"/>
                </a:lnTo>
                <a:lnTo>
                  <a:pt x="5610539" y="4511145"/>
                </a:lnTo>
                <a:lnTo>
                  <a:pt x="0" y="451114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-41" r="-4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49802" y="1577946"/>
            <a:ext cx="5428459" cy="115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        幻觉的原因分析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  <p:sp>
        <p:nvSpPr>
          <p:cNvPr id="4" name="Freeform 4"/>
          <p:cNvSpPr/>
          <p:nvPr/>
        </p:nvSpPr>
        <p:spPr>
          <a:xfrm>
            <a:off x="684519" y="1775571"/>
            <a:ext cx="9944712" cy="1269056"/>
          </a:xfrm>
          <a:custGeom>
            <a:avLst/>
            <a:gdLst/>
            <a:ahLst/>
            <a:cxnLst/>
            <a:rect l="l" t="t" r="r" b="b"/>
            <a:pathLst>
              <a:path w="9944712" h="1269056">
                <a:moveTo>
                  <a:pt x="0" y="0"/>
                </a:moveTo>
                <a:lnTo>
                  <a:pt x="9944712" y="0"/>
                </a:lnTo>
                <a:lnTo>
                  <a:pt x="9944712" y="1269056"/>
                </a:lnTo>
                <a:lnTo>
                  <a:pt x="0" y="1269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18" b="-218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84519" y="2878163"/>
            <a:ext cx="11301259" cy="2443897"/>
          </a:xfrm>
          <a:custGeom>
            <a:avLst/>
            <a:gdLst/>
            <a:ahLst/>
            <a:cxnLst/>
            <a:rect l="l" t="t" r="r" b="b"/>
            <a:pathLst>
              <a:path w="11301259" h="2443897">
                <a:moveTo>
                  <a:pt x="0" y="0"/>
                </a:moveTo>
                <a:lnTo>
                  <a:pt x="11301259" y="0"/>
                </a:lnTo>
                <a:lnTo>
                  <a:pt x="11301259" y="2443897"/>
                </a:lnTo>
                <a:lnTo>
                  <a:pt x="0" y="24438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84519" y="5436360"/>
            <a:ext cx="11301259" cy="1723442"/>
          </a:xfrm>
          <a:custGeom>
            <a:avLst/>
            <a:gdLst/>
            <a:ahLst/>
            <a:cxnLst/>
            <a:rect l="l" t="t" r="r" b="b"/>
            <a:pathLst>
              <a:path w="11301259" h="1723442">
                <a:moveTo>
                  <a:pt x="0" y="0"/>
                </a:moveTo>
                <a:lnTo>
                  <a:pt x="11301259" y="0"/>
                </a:lnTo>
                <a:lnTo>
                  <a:pt x="11301259" y="1723442"/>
                </a:lnTo>
                <a:lnTo>
                  <a:pt x="0" y="17234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84519" y="7274102"/>
            <a:ext cx="11301259" cy="2924201"/>
          </a:xfrm>
          <a:custGeom>
            <a:avLst/>
            <a:gdLst/>
            <a:ahLst/>
            <a:cxnLst/>
            <a:rect l="l" t="t" r="r" b="b"/>
            <a:pathLst>
              <a:path w="11301259" h="2924201">
                <a:moveTo>
                  <a:pt x="0" y="0"/>
                </a:moveTo>
                <a:lnTo>
                  <a:pt x="11301259" y="0"/>
                </a:lnTo>
                <a:lnTo>
                  <a:pt x="11301259" y="2924201"/>
                </a:lnTo>
                <a:lnTo>
                  <a:pt x="0" y="29242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69955" y="873147"/>
            <a:ext cx="11615080" cy="790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代码核心解释</a:t>
            </a:r>
            <a:endParaRPr lang="en-US" sz="52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71698" y="1881985"/>
            <a:ext cx="8570355" cy="55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</a:pPr>
            <a:r>
              <a:rPr lang="en-US" altLang="zh-CN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Qwen2.5</a:t>
            </a:r>
            <a:r>
              <a:rPr lang="zh-CN" alt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项目代码处理</a:t>
            </a:r>
            <a:r>
              <a:rPr lang="en-US" altLang="zh-CN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100</a:t>
            </a:r>
            <a:r>
              <a:rPr lang="zh-CN" alt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篇文章结果</a:t>
            </a:r>
            <a:r>
              <a:rPr lang="zh-CN" alt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样例</a:t>
            </a:r>
            <a:endParaRPr lang="zh-CN" alt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8" y="-2499074"/>
            <a:ext cx="5610539" cy="4511145"/>
          </a:xfrm>
          <a:custGeom>
            <a:avLst/>
            <a:gdLst/>
            <a:ahLst/>
            <a:cxnLst/>
            <a:rect l="l" t="t" r="r" b="b"/>
            <a:pathLst>
              <a:path w="5610539" h="4511145">
                <a:moveTo>
                  <a:pt x="0" y="0"/>
                </a:moveTo>
                <a:lnTo>
                  <a:pt x="5610539" y="0"/>
                </a:lnTo>
                <a:lnTo>
                  <a:pt x="5610539" y="4511145"/>
                </a:lnTo>
                <a:lnTo>
                  <a:pt x="0" y="451114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-41" r="-4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49802" y="1577946"/>
            <a:ext cx="5428459" cy="115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        幻觉的原因分析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  <p:sp>
        <p:nvSpPr>
          <p:cNvPr id="4" name="Freeform 4"/>
          <p:cNvSpPr/>
          <p:nvPr/>
        </p:nvSpPr>
        <p:spPr>
          <a:xfrm>
            <a:off x="684519" y="1775571"/>
            <a:ext cx="9944712" cy="1269056"/>
          </a:xfrm>
          <a:custGeom>
            <a:avLst/>
            <a:gdLst/>
            <a:ahLst/>
            <a:cxnLst/>
            <a:rect l="l" t="t" r="r" b="b"/>
            <a:pathLst>
              <a:path w="9944712" h="1269056">
                <a:moveTo>
                  <a:pt x="0" y="0"/>
                </a:moveTo>
                <a:lnTo>
                  <a:pt x="9944712" y="0"/>
                </a:lnTo>
                <a:lnTo>
                  <a:pt x="9944712" y="1269056"/>
                </a:lnTo>
                <a:lnTo>
                  <a:pt x="0" y="1269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18" b="-218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84519" y="3349427"/>
            <a:ext cx="16706322" cy="6557231"/>
          </a:xfrm>
          <a:custGeom>
            <a:avLst/>
            <a:gdLst/>
            <a:ahLst/>
            <a:cxnLst/>
            <a:rect l="l" t="t" r="r" b="b"/>
            <a:pathLst>
              <a:path w="16706322" h="6557231">
                <a:moveTo>
                  <a:pt x="0" y="0"/>
                </a:moveTo>
                <a:lnTo>
                  <a:pt x="16706322" y="0"/>
                </a:lnTo>
                <a:lnTo>
                  <a:pt x="16706322" y="6557231"/>
                </a:lnTo>
                <a:lnTo>
                  <a:pt x="0" y="65572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69955" y="873147"/>
            <a:ext cx="11615080" cy="790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代码核心解释</a:t>
            </a:r>
            <a:endParaRPr lang="en-US" sz="52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71698" y="1881985"/>
            <a:ext cx="8570355" cy="1119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</a:pPr>
            <a:r>
              <a:rPr lang="en-US" altLang="zh-CN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Qwen2.5</a:t>
            </a:r>
            <a:r>
              <a:rPr lang="zh-CN" alt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项目代码处理</a:t>
            </a:r>
            <a:r>
              <a:rPr lang="en-US" altLang="zh-CN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100</a:t>
            </a:r>
            <a:r>
              <a:rPr lang="zh-CN" alt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篇文章结果样例</a:t>
            </a:r>
            <a:endParaRPr lang="zh-CN" alt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65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）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8" y="-2499074"/>
            <a:ext cx="5610539" cy="4511145"/>
          </a:xfrm>
          <a:custGeom>
            <a:avLst/>
            <a:gdLst/>
            <a:ahLst/>
            <a:cxnLst/>
            <a:rect l="l" t="t" r="r" b="b"/>
            <a:pathLst>
              <a:path w="5610539" h="4511145">
                <a:moveTo>
                  <a:pt x="0" y="0"/>
                </a:moveTo>
                <a:lnTo>
                  <a:pt x="5610539" y="0"/>
                </a:lnTo>
                <a:lnTo>
                  <a:pt x="5610539" y="4511145"/>
                </a:lnTo>
                <a:lnTo>
                  <a:pt x="0" y="451114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-41" r="-4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49802" y="1577946"/>
            <a:ext cx="5428459" cy="115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        幻觉的原因分析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  <p:sp>
        <p:nvSpPr>
          <p:cNvPr id="4" name="Freeform 4"/>
          <p:cNvSpPr/>
          <p:nvPr/>
        </p:nvSpPr>
        <p:spPr>
          <a:xfrm>
            <a:off x="684519" y="1775571"/>
            <a:ext cx="9944712" cy="1269056"/>
          </a:xfrm>
          <a:custGeom>
            <a:avLst/>
            <a:gdLst/>
            <a:ahLst/>
            <a:cxnLst/>
            <a:rect l="l" t="t" r="r" b="b"/>
            <a:pathLst>
              <a:path w="9944712" h="1269056">
                <a:moveTo>
                  <a:pt x="0" y="0"/>
                </a:moveTo>
                <a:lnTo>
                  <a:pt x="9944712" y="0"/>
                </a:lnTo>
                <a:lnTo>
                  <a:pt x="9944712" y="1269056"/>
                </a:lnTo>
                <a:lnTo>
                  <a:pt x="0" y="1269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18" b="-218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84519" y="2736787"/>
            <a:ext cx="11301259" cy="2556910"/>
          </a:xfrm>
          <a:custGeom>
            <a:avLst/>
            <a:gdLst/>
            <a:ahLst/>
            <a:cxnLst/>
            <a:rect l="l" t="t" r="r" b="b"/>
            <a:pathLst>
              <a:path w="11301259" h="2556910">
                <a:moveTo>
                  <a:pt x="0" y="0"/>
                </a:moveTo>
                <a:lnTo>
                  <a:pt x="11301259" y="0"/>
                </a:lnTo>
                <a:lnTo>
                  <a:pt x="11301259" y="2556909"/>
                </a:lnTo>
                <a:lnTo>
                  <a:pt x="0" y="25569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84519" y="5293696"/>
            <a:ext cx="11301259" cy="1101873"/>
          </a:xfrm>
          <a:custGeom>
            <a:avLst/>
            <a:gdLst/>
            <a:ahLst/>
            <a:cxnLst/>
            <a:rect l="l" t="t" r="r" b="b"/>
            <a:pathLst>
              <a:path w="11301259" h="1101873">
                <a:moveTo>
                  <a:pt x="0" y="0"/>
                </a:moveTo>
                <a:lnTo>
                  <a:pt x="11301259" y="0"/>
                </a:lnTo>
                <a:lnTo>
                  <a:pt x="11301259" y="1101873"/>
                </a:lnTo>
                <a:lnTo>
                  <a:pt x="0" y="11018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84519" y="6436073"/>
            <a:ext cx="11301259" cy="2330885"/>
          </a:xfrm>
          <a:custGeom>
            <a:avLst/>
            <a:gdLst/>
            <a:ahLst/>
            <a:cxnLst/>
            <a:rect l="l" t="t" r="r" b="b"/>
            <a:pathLst>
              <a:path w="11301259" h="2330885">
                <a:moveTo>
                  <a:pt x="0" y="0"/>
                </a:moveTo>
                <a:lnTo>
                  <a:pt x="11301259" y="0"/>
                </a:lnTo>
                <a:lnTo>
                  <a:pt x="11301259" y="2330885"/>
                </a:lnTo>
                <a:lnTo>
                  <a:pt x="0" y="23308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84519" y="8807461"/>
            <a:ext cx="11301259" cy="1398531"/>
          </a:xfrm>
          <a:custGeom>
            <a:avLst/>
            <a:gdLst/>
            <a:ahLst/>
            <a:cxnLst/>
            <a:rect l="l" t="t" r="r" b="b"/>
            <a:pathLst>
              <a:path w="11301259" h="1398531">
                <a:moveTo>
                  <a:pt x="0" y="0"/>
                </a:moveTo>
                <a:lnTo>
                  <a:pt x="11301259" y="0"/>
                </a:lnTo>
                <a:lnTo>
                  <a:pt x="11301259" y="1398531"/>
                </a:lnTo>
                <a:lnTo>
                  <a:pt x="0" y="13985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69955" y="873147"/>
            <a:ext cx="11615080" cy="790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代码核心解释</a:t>
            </a:r>
            <a:endParaRPr lang="en-US" sz="52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71698" y="1881985"/>
            <a:ext cx="8570355" cy="55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</a:pPr>
            <a:r>
              <a:rPr lang="en-US" altLang="zh-CN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Qwen2.5</a:t>
            </a:r>
            <a:r>
              <a:rPr lang="zh-CN" alt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项目代码处理</a:t>
            </a:r>
            <a:r>
              <a:rPr lang="en-US" altLang="zh-CN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100</a:t>
            </a:r>
            <a:r>
              <a:rPr lang="zh-CN" alt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篇文章结果样例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8" y="-2499074"/>
            <a:ext cx="5610539" cy="4511145"/>
          </a:xfrm>
          <a:custGeom>
            <a:avLst/>
            <a:gdLst/>
            <a:ahLst/>
            <a:cxnLst/>
            <a:rect l="l" t="t" r="r" b="b"/>
            <a:pathLst>
              <a:path w="5610539" h="4511145">
                <a:moveTo>
                  <a:pt x="0" y="0"/>
                </a:moveTo>
                <a:lnTo>
                  <a:pt x="5610539" y="0"/>
                </a:lnTo>
                <a:lnTo>
                  <a:pt x="5610539" y="4511145"/>
                </a:lnTo>
                <a:lnTo>
                  <a:pt x="0" y="451114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-41" r="-4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49802" y="1577946"/>
            <a:ext cx="5428459" cy="115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        幻觉的原因分析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  <p:sp>
        <p:nvSpPr>
          <p:cNvPr id="4" name="Freeform 4"/>
          <p:cNvSpPr/>
          <p:nvPr/>
        </p:nvSpPr>
        <p:spPr>
          <a:xfrm>
            <a:off x="684519" y="1775571"/>
            <a:ext cx="9944712" cy="1269056"/>
          </a:xfrm>
          <a:custGeom>
            <a:avLst/>
            <a:gdLst/>
            <a:ahLst/>
            <a:cxnLst/>
            <a:rect l="l" t="t" r="r" b="b"/>
            <a:pathLst>
              <a:path w="9944712" h="1269056">
                <a:moveTo>
                  <a:pt x="0" y="0"/>
                </a:moveTo>
                <a:lnTo>
                  <a:pt x="9944712" y="0"/>
                </a:lnTo>
                <a:lnTo>
                  <a:pt x="9944712" y="1269056"/>
                </a:lnTo>
                <a:lnTo>
                  <a:pt x="0" y="1269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18" b="-218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69955" y="873147"/>
            <a:ext cx="11615080" cy="790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代码核心解释</a:t>
            </a:r>
            <a:endParaRPr lang="en-US" sz="52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16965" y="1882140"/>
            <a:ext cx="9146540" cy="559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</a:pPr>
            <a:r>
              <a:rPr lang="zh-CN" alt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下载的</a:t>
            </a:r>
            <a:r>
              <a:rPr lang="en-US" altLang="zh-CN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data\raw\Open-Patients.jsonl</a:t>
            </a:r>
            <a:r>
              <a:rPr lang="zh-CN" alt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原始数据集样例</a:t>
            </a:r>
            <a:endParaRPr lang="zh-CN" alt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435" y="2781300"/>
            <a:ext cx="12164060" cy="682688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8" y="-2499074"/>
            <a:ext cx="5610539" cy="4511145"/>
          </a:xfrm>
          <a:custGeom>
            <a:avLst/>
            <a:gdLst/>
            <a:ahLst/>
            <a:cxnLst/>
            <a:rect l="l" t="t" r="r" b="b"/>
            <a:pathLst>
              <a:path w="5610539" h="4511145">
                <a:moveTo>
                  <a:pt x="0" y="0"/>
                </a:moveTo>
                <a:lnTo>
                  <a:pt x="5610539" y="0"/>
                </a:lnTo>
                <a:lnTo>
                  <a:pt x="5610539" y="4511145"/>
                </a:lnTo>
                <a:lnTo>
                  <a:pt x="0" y="451114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-41" r="-4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49802" y="1577946"/>
            <a:ext cx="5428459" cy="115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        幻觉的原因分析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  <p:sp>
        <p:nvSpPr>
          <p:cNvPr id="4" name="Freeform 4"/>
          <p:cNvSpPr/>
          <p:nvPr/>
        </p:nvSpPr>
        <p:spPr>
          <a:xfrm>
            <a:off x="684519" y="1775571"/>
            <a:ext cx="9944712" cy="1269056"/>
          </a:xfrm>
          <a:custGeom>
            <a:avLst/>
            <a:gdLst/>
            <a:ahLst/>
            <a:cxnLst/>
            <a:rect l="l" t="t" r="r" b="b"/>
            <a:pathLst>
              <a:path w="9944712" h="1269056">
                <a:moveTo>
                  <a:pt x="0" y="0"/>
                </a:moveTo>
                <a:lnTo>
                  <a:pt x="9944712" y="0"/>
                </a:lnTo>
                <a:lnTo>
                  <a:pt x="9944712" y="1269056"/>
                </a:lnTo>
                <a:lnTo>
                  <a:pt x="0" y="1269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18" b="-218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76597" y="3041586"/>
            <a:ext cx="11866174" cy="6719221"/>
          </a:xfrm>
          <a:custGeom>
            <a:avLst/>
            <a:gdLst/>
            <a:ahLst/>
            <a:cxnLst/>
            <a:rect l="l" t="t" r="r" b="b"/>
            <a:pathLst>
              <a:path w="11866174" h="6719221">
                <a:moveTo>
                  <a:pt x="0" y="0"/>
                </a:moveTo>
                <a:lnTo>
                  <a:pt x="11866173" y="0"/>
                </a:lnTo>
                <a:lnTo>
                  <a:pt x="11866173" y="6719221"/>
                </a:lnTo>
                <a:lnTo>
                  <a:pt x="0" y="67192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69955" y="873147"/>
            <a:ext cx="11615080" cy="790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代码核心解释</a:t>
            </a:r>
            <a:endParaRPr lang="en-US" sz="52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71698" y="1881985"/>
            <a:ext cx="8570355" cy="510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data\processed\processed_articles.json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8" y="-2499074"/>
            <a:ext cx="5610539" cy="4511145"/>
          </a:xfrm>
          <a:custGeom>
            <a:avLst/>
            <a:gdLst/>
            <a:ahLst/>
            <a:cxnLst/>
            <a:rect l="l" t="t" r="r" b="b"/>
            <a:pathLst>
              <a:path w="5610539" h="4511145">
                <a:moveTo>
                  <a:pt x="0" y="0"/>
                </a:moveTo>
                <a:lnTo>
                  <a:pt x="5610539" y="0"/>
                </a:lnTo>
                <a:lnTo>
                  <a:pt x="5610539" y="4511145"/>
                </a:lnTo>
                <a:lnTo>
                  <a:pt x="0" y="451114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-41" r="-4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49802" y="1577946"/>
            <a:ext cx="5428459" cy="115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        幻觉的原因分析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  <p:sp>
        <p:nvSpPr>
          <p:cNvPr id="4" name="Freeform 4"/>
          <p:cNvSpPr/>
          <p:nvPr/>
        </p:nvSpPr>
        <p:spPr>
          <a:xfrm>
            <a:off x="684519" y="1775571"/>
            <a:ext cx="9944712" cy="1269056"/>
          </a:xfrm>
          <a:custGeom>
            <a:avLst/>
            <a:gdLst/>
            <a:ahLst/>
            <a:cxnLst/>
            <a:rect l="l" t="t" r="r" b="b"/>
            <a:pathLst>
              <a:path w="9944712" h="1269056">
                <a:moveTo>
                  <a:pt x="0" y="0"/>
                </a:moveTo>
                <a:lnTo>
                  <a:pt x="9944712" y="0"/>
                </a:lnTo>
                <a:lnTo>
                  <a:pt x="9944712" y="1269056"/>
                </a:lnTo>
                <a:lnTo>
                  <a:pt x="0" y="1269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18" b="-218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71880" y="2891155"/>
            <a:ext cx="9485630" cy="6972935"/>
          </a:xfrm>
          <a:custGeom>
            <a:avLst/>
            <a:gdLst/>
            <a:ahLst/>
            <a:cxnLst/>
            <a:rect l="l" t="t" r="r" b="b"/>
            <a:pathLst>
              <a:path w="8870271" h="7395589">
                <a:moveTo>
                  <a:pt x="0" y="0"/>
                </a:moveTo>
                <a:lnTo>
                  <a:pt x="8870272" y="0"/>
                </a:lnTo>
                <a:lnTo>
                  <a:pt x="8870272" y="7395589"/>
                </a:lnTo>
                <a:lnTo>
                  <a:pt x="0" y="73955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69955" y="873147"/>
            <a:ext cx="11615080" cy="790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代码核心解释</a:t>
            </a:r>
            <a:endParaRPr lang="en-US" sz="52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71698" y="1881985"/>
            <a:ext cx="8570355" cy="510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data\processed\neo4j\nodes.csv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8" y="-2499074"/>
            <a:ext cx="5610539" cy="4511145"/>
          </a:xfrm>
          <a:custGeom>
            <a:avLst/>
            <a:gdLst/>
            <a:ahLst/>
            <a:cxnLst/>
            <a:rect l="l" t="t" r="r" b="b"/>
            <a:pathLst>
              <a:path w="5610539" h="4511145">
                <a:moveTo>
                  <a:pt x="0" y="0"/>
                </a:moveTo>
                <a:lnTo>
                  <a:pt x="5610539" y="0"/>
                </a:lnTo>
                <a:lnTo>
                  <a:pt x="5610539" y="4511145"/>
                </a:lnTo>
                <a:lnTo>
                  <a:pt x="0" y="451114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-41" r="-4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49802" y="1577946"/>
            <a:ext cx="5428459" cy="115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        幻觉的原因分析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  <p:sp>
        <p:nvSpPr>
          <p:cNvPr id="4" name="Freeform 4"/>
          <p:cNvSpPr/>
          <p:nvPr/>
        </p:nvSpPr>
        <p:spPr>
          <a:xfrm>
            <a:off x="684519" y="1775571"/>
            <a:ext cx="9944712" cy="1269056"/>
          </a:xfrm>
          <a:custGeom>
            <a:avLst/>
            <a:gdLst/>
            <a:ahLst/>
            <a:cxnLst/>
            <a:rect l="l" t="t" r="r" b="b"/>
            <a:pathLst>
              <a:path w="9944712" h="1269056">
                <a:moveTo>
                  <a:pt x="0" y="0"/>
                </a:moveTo>
                <a:lnTo>
                  <a:pt x="9944712" y="0"/>
                </a:lnTo>
                <a:lnTo>
                  <a:pt x="9944712" y="1269056"/>
                </a:lnTo>
                <a:lnTo>
                  <a:pt x="0" y="1269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18" b="-218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36197" y="3041586"/>
            <a:ext cx="7307091" cy="6941737"/>
          </a:xfrm>
          <a:custGeom>
            <a:avLst/>
            <a:gdLst/>
            <a:ahLst/>
            <a:cxnLst/>
            <a:rect l="l" t="t" r="r" b="b"/>
            <a:pathLst>
              <a:path w="7307091" h="6941737">
                <a:moveTo>
                  <a:pt x="0" y="0"/>
                </a:moveTo>
                <a:lnTo>
                  <a:pt x="7307091" y="0"/>
                </a:lnTo>
                <a:lnTo>
                  <a:pt x="7307091" y="6941737"/>
                </a:lnTo>
                <a:lnTo>
                  <a:pt x="0" y="69417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69955" y="873147"/>
            <a:ext cx="11615080" cy="790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代码核心解释</a:t>
            </a:r>
            <a:endParaRPr lang="en-US" sz="52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71698" y="1881985"/>
            <a:ext cx="8570355" cy="510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data\processed\neo4j\relationships.csv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86761" y="5912825"/>
            <a:ext cx="8973531" cy="8973531"/>
          </a:xfrm>
          <a:custGeom>
            <a:avLst/>
            <a:gdLst/>
            <a:ahLst/>
            <a:cxnLst/>
            <a:rect l="l" t="t" r="r" b="b"/>
            <a:pathLst>
              <a:path w="8973531" h="8973531">
                <a:moveTo>
                  <a:pt x="0" y="0"/>
                </a:moveTo>
                <a:lnTo>
                  <a:pt x="8973531" y="0"/>
                </a:lnTo>
                <a:lnTo>
                  <a:pt x="8973531" y="8973531"/>
                </a:lnTo>
                <a:lnTo>
                  <a:pt x="0" y="897353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801239" y="-4486761"/>
            <a:ext cx="8973531" cy="8973531"/>
          </a:xfrm>
          <a:custGeom>
            <a:avLst/>
            <a:gdLst/>
            <a:ahLst/>
            <a:cxnLst/>
            <a:rect l="l" t="t" r="r" b="b"/>
            <a:pathLst>
              <a:path w="8973531" h="8973531">
                <a:moveTo>
                  <a:pt x="0" y="0"/>
                </a:moveTo>
                <a:lnTo>
                  <a:pt x="8973531" y="0"/>
                </a:lnTo>
                <a:lnTo>
                  <a:pt x="8973531" y="8973531"/>
                </a:lnTo>
                <a:lnTo>
                  <a:pt x="0" y="897353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07858" y="-1635728"/>
            <a:ext cx="8973531" cy="8973531"/>
          </a:xfrm>
          <a:custGeom>
            <a:avLst/>
            <a:gdLst/>
            <a:ahLst/>
            <a:cxnLst/>
            <a:rect l="l" t="t" r="r" b="b"/>
            <a:pathLst>
              <a:path w="8973531" h="8973531">
                <a:moveTo>
                  <a:pt x="0" y="0"/>
                </a:moveTo>
                <a:lnTo>
                  <a:pt x="8973532" y="0"/>
                </a:lnTo>
                <a:lnTo>
                  <a:pt x="8973532" y="8973531"/>
                </a:lnTo>
                <a:lnTo>
                  <a:pt x="0" y="89735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393380" y="2949207"/>
            <a:ext cx="8973531" cy="8973531"/>
          </a:xfrm>
          <a:custGeom>
            <a:avLst/>
            <a:gdLst/>
            <a:ahLst/>
            <a:cxnLst/>
            <a:rect l="l" t="t" r="r" b="b"/>
            <a:pathLst>
              <a:path w="8973531" h="8973531">
                <a:moveTo>
                  <a:pt x="0" y="0"/>
                </a:moveTo>
                <a:lnTo>
                  <a:pt x="8973531" y="0"/>
                </a:lnTo>
                <a:lnTo>
                  <a:pt x="8973531" y="8973531"/>
                </a:lnTo>
                <a:lnTo>
                  <a:pt x="0" y="89735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7658471" y="764286"/>
            <a:ext cx="8973531" cy="8973531"/>
          </a:xfrm>
          <a:custGeom>
            <a:avLst/>
            <a:gdLst/>
            <a:ahLst/>
            <a:cxnLst/>
            <a:rect l="l" t="t" r="r" b="b"/>
            <a:pathLst>
              <a:path w="8973531" h="8973531">
                <a:moveTo>
                  <a:pt x="0" y="0"/>
                </a:moveTo>
                <a:lnTo>
                  <a:pt x="8973531" y="0"/>
                </a:lnTo>
                <a:lnTo>
                  <a:pt x="8973531" y="8973531"/>
                </a:lnTo>
                <a:lnTo>
                  <a:pt x="0" y="89735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972950" y="549183"/>
            <a:ext cx="8973531" cy="8973531"/>
          </a:xfrm>
          <a:custGeom>
            <a:avLst/>
            <a:gdLst/>
            <a:ahLst/>
            <a:cxnLst/>
            <a:rect l="l" t="t" r="r" b="b"/>
            <a:pathLst>
              <a:path w="8973531" h="8973531">
                <a:moveTo>
                  <a:pt x="0" y="0"/>
                </a:moveTo>
                <a:lnTo>
                  <a:pt x="8973531" y="0"/>
                </a:lnTo>
                <a:lnTo>
                  <a:pt x="8973531" y="8973531"/>
                </a:lnTo>
                <a:lnTo>
                  <a:pt x="0" y="89735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610050" y="-4071252"/>
            <a:ext cx="5220110" cy="5220110"/>
          </a:xfrm>
          <a:custGeom>
            <a:avLst/>
            <a:gdLst/>
            <a:ahLst/>
            <a:cxnLst/>
            <a:rect l="l" t="t" r="r" b="b"/>
            <a:pathLst>
              <a:path w="5220110" h="5220110">
                <a:moveTo>
                  <a:pt x="0" y="0"/>
                </a:moveTo>
                <a:lnTo>
                  <a:pt x="5220110" y="0"/>
                </a:lnTo>
                <a:lnTo>
                  <a:pt x="5220110" y="5220110"/>
                </a:lnTo>
                <a:lnTo>
                  <a:pt x="0" y="52201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677950" y="9258300"/>
            <a:ext cx="5220110" cy="5220110"/>
          </a:xfrm>
          <a:custGeom>
            <a:avLst/>
            <a:gdLst/>
            <a:ahLst/>
            <a:cxnLst/>
            <a:rect l="l" t="t" r="r" b="b"/>
            <a:pathLst>
              <a:path w="5220110" h="5220110">
                <a:moveTo>
                  <a:pt x="0" y="0"/>
                </a:moveTo>
                <a:lnTo>
                  <a:pt x="5220110" y="0"/>
                </a:lnTo>
                <a:lnTo>
                  <a:pt x="5220110" y="5220110"/>
                </a:lnTo>
                <a:lnTo>
                  <a:pt x="0" y="52201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851691" y="4114952"/>
            <a:ext cx="10584618" cy="4366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50"/>
              </a:lnSpc>
            </a:pPr>
            <a:r>
              <a:rPr lang="en-US" sz="8600" b="1">
                <a:solidFill>
                  <a:srgbClr val="1E1E1E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neo4j操作流程</a:t>
            </a:r>
            <a:endParaRPr lang="en-US" sz="8600" b="1">
              <a:solidFill>
                <a:srgbClr val="1E1E1E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11350"/>
              </a:lnSpc>
            </a:pPr>
            <a:r>
              <a:rPr lang="en-US" sz="8600" b="1">
                <a:solidFill>
                  <a:srgbClr val="1E1E1E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及最终产出</a:t>
            </a:r>
            <a:endParaRPr lang="en-US" sz="8600" b="1">
              <a:solidFill>
                <a:srgbClr val="1E1E1E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11350"/>
              </a:lnSpc>
            </a:pPr>
          </a:p>
        </p:txBody>
      </p:sp>
      <p:sp>
        <p:nvSpPr>
          <p:cNvPr id="11" name="Freeform 11"/>
          <p:cNvSpPr/>
          <p:nvPr/>
        </p:nvSpPr>
        <p:spPr>
          <a:xfrm>
            <a:off x="8256489" y="2511371"/>
            <a:ext cx="1775031" cy="1775031"/>
          </a:xfrm>
          <a:custGeom>
            <a:avLst/>
            <a:gdLst/>
            <a:ahLst/>
            <a:cxnLst/>
            <a:rect l="l" t="t" r="r" b="b"/>
            <a:pathLst>
              <a:path w="1775031" h="1775031">
                <a:moveTo>
                  <a:pt x="0" y="0"/>
                </a:moveTo>
                <a:lnTo>
                  <a:pt x="1775031" y="0"/>
                </a:lnTo>
                <a:lnTo>
                  <a:pt x="1775031" y="1775031"/>
                </a:lnTo>
                <a:lnTo>
                  <a:pt x="0" y="17750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838059" y="2598744"/>
            <a:ext cx="611882" cy="1473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5"/>
              </a:lnSpc>
            </a:pPr>
            <a:r>
              <a:rPr lang="en-US" sz="8570" b="1">
                <a:solidFill>
                  <a:srgbClr val="FFFFFF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3</a:t>
            </a:r>
            <a:endParaRPr lang="en-US" sz="8570" b="1">
              <a:solidFill>
                <a:srgbClr val="FFFFFF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86761" y="5912825"/>
            <a:ext cx="8973531" cy="8973531"/>
          </a:xfrm>
          <a:custGeom>
            <a:avLst/>
            <a:gdLst/>
            <a:ahLst/>
            <a:cxnLst/>
            <a:rect l="l" t="t" r="r" b="b"/>
            <a:pathLst>
              <a:path w="8973531" h="8973531">
                <a:moveTo>
                  <a:pt x="0" y="0"/>
                </a:moveTo>
                <a:lnTo>
                  <a:pt x="8973531" y="0"/>
                </a:lnTo>
                <a:lnTo>
                  <a:pt x="8973531" y="8973531"/>
                </a:lnTo>
                <a:lnTo>
                  <a:pt x="0" y="897353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801239" y="-4486761"/>
            <a:ext cx="8973531" cy="8973531"/>
          </a:xfrm>
          <a:custGeom>
            <a:avLst/>
            <a:gdLst/>
            <a:ahLst/>
            <a:cxnLst/>
            <a:rect l="l" t="t" r="r" b="b"/>
            <a:pathLst>
              <a:path w="8973531" h="8973531">
                <a:moveTo>
                  <a:pt x="0" y="0"/>
                </a:moveTo>
                <a:lnTo>
                  <a:pt x="8973531" y="0"/>
                </a:lnTo>
                <a:lnTo>
                  <a:pt x="8973531" y="8973531"/>
                </a:lnTo>
                <a:lnTo>
                  <a:pt x="0" y="897353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07858" y="-1635728"/>
            <a:ext cx="8973531" cy="8973531"/>
          </a:xfrm>
          <a:custGeom>
            <a:avLst/>
            <a:gdLst/>
            <a:ahLst/>
            <a:cxnLst/>
            <a:rect l="l" t="t" r="r" b="b"/>
            <a:pathLst>
              <a:path w="8973531" h="8973531">
                <a:moveTo>
                  <a:pt x="0" y="0"/>
                </a:moveTo>
                <a:lnTo>
                  <a:pt x="8973532" y="0"/>
                </a:lnTo>
                <a:lnTo>
                  <a:pt x="8973532" y="8973531"/>
                </a:lnTo>
                <a:lnTo>
                  <a:pt x="0" y="89735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393380" y="2949207"/>
            <a:ext cx="8973531" cy="8973531"/>
          </a:xfrm>
          <a:custGeom>
            <a:avLst/>
            <a:gdLst/>
            <a:ahLst/>
            <a:cxnLst/>
            <a:rect l="l" t="t" r="r" b="b"/>
            <a:pathLst>
              <a:path w="8973531" h="8973531">
                <a:moveTo>
                  <a:pt x="0" y="0"/>
                </a:moveTo>
                <a:lnTo>
                  <a:pt x="8973531" y="0"/>
                </a:lnTo>
                <a:lnTo>
                  <a:pt x="8973531" y="8973531"/>
                </a:lnTo>
                <a:lnTo>
                  <a:pt x="0" y="89735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7658471" y="764286"/>
            <a:ext cx="8973531" cy="8973531"/>
          </a:xfrm>
          <a:custGeom>
            <a:avLst/>
            <a:gdLst/>
            <a:ahLst/>
            <a:cxnLst/>
            <a:rect l="l" t="t" r="r" b="b"/>
            <a:pathLst>
              <a:path w="8973531" h="8973531">
                <a:moveTo>
                  <a:pt x="0" y="0"/>
                </a:moveTo>
                <a:lnTo>
                  <a:pt x="8973531" y="0"/>
                </a:lnTo>
                <a:lnTo>
                  <a:pt x="8973531" y="8973531"/>
                </a:lnTo>
                <a:lnTo>
                  <a:pt x="0" y="89735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972950" y="549183"/>
            <a:ext cx="8973531" cy="8973531"/>
          </a:xfrm>
          <a:custGeom>
            <a:avLst/>
            <a:gdLst/>
            <a:ahLst/>
            <a:cxnLst/>
            <a:rect l="l" t="t" r="r" b="b"/>
            <a:pathLst>
              <a:path w="8973531" h="8973531">
                <a:moveTo>
                  <a:pt x="0" y="0"/>
                </a:moveTo>
                <a:lnTo>
                  <a:pt x="8973531" y="0"/>
                </a:lnTo>
                <a:lnTo>
                  <a:pt x="8973531" y="8973531"/>
                </a:lnTo>
                <a:lnTo>
                  <a:pt x="0" y="89735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610050" y="-4071252"/>
            <a:ext cx="5220110" cy="5220110"/>
          </a:xfrm>
          <a:custGeom>
            <a:avLst/>
            <a:gdLst/>
            <a:ahLst/>
            <a:cxnLst/>
            <a:rect l="l" t="t" r="r" b="b"/>
            <a:pathLst>
              <a:path w="5220110" h="5220110">
                <a:moveTo>
                  <a:pt x="0" y="0"/>
                </a:moveTo>
                <a:lnTo>
                  <a:pt x="5220110" y="0"/>
                </a:lnTo>
                <a:lnTo>
                  <a:pt x="5220110" y="5220110"/>
                </a:lnTo>
                <a:lnTo>
                  <a:pt x="0" y="52201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677950" y="9258300"/>
            <a:ext cx="5220110" cy="5220110"/>
          </a:xfrm>
          <a:custGeom>
            <a:avLst/>
            <a:gdLst/>
            <a:ahLst/>
            <a:cxnLst/>
            <a:rect l="l" t="t" r="r" b="b"/>
            <a:pathLst>
              <a:path w="5220110" h="5220110">
                <a:moveTo>
                  <a:pt x="0" y="0"/>
                </a:moveTo>
                <a:lnTo>
                  <a:pt x="5220110" y="0"/>
                </a:lnTo>
                <a:lnTo>
                  <a:pt x="5220110" y="5220110"/>
                </a:lnTo>
                <a:lnTo>
                  <a:pt x="0" y="52201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851691" y="4114952"/>
            <a:ext cx="10584618" cy="291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50"/>
              </a:lnSpc>
            </a:pPr>
            <a:r>
              <a:rPr lang="zh-CN" altLang="en-US" sz="8600" b="1">
                <a:solidFill>
                  <a:srgbClr val="1E1E1E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实验三</a:t>
            </a:r>
            <a:endParaRPr lang="en-US" sz="8600" b="1">
              <a:solidFill>
                <a:srgbClr val="1E1E1E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11350"/>
              </a:lnSpc>
            </a:pPr>
            <a:r>
              <a:rPr lang="en-US" sz="8600" b="1">
                <a:solidFill>
                  <a:srgbClr val="1E1E1E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主要算法组成</a:t>
            </a:r>
            <a:endParaRPr lang="en-US" sz="8600" b="1">
              <a:solidFill>
                <a:srgbClr val="1E1E1E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8256489" y="2511371"/>
            <a:ext cx="1775031" cy="1775031"/>
          </a:xfrm>
          <a:custGeom>
            <a:avLst/>
            <a:gdLst/>
            <a:ahLst/>
            <a:cxnLst/>
            <a:rect l="l" t="t" r="r" b="b"/>
            <a:pathLst>
              <a:path w="1775031" h="1775031">
                <a:moveTo>
                  <a:pt x="0" y="0"/>
                </a:moveTo>
                <a:lnTo>
                  <a:pt x="1775031" y="0"/>
                </a:lnTo>
                <a:lnTo>
                  <a:pt x="1775031" y="1775031"/>
                </a:lnTo>
                <a:lnTo>
                  <a:pt x="0" y="17750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030089" y="2689112"/>
            <a:ext cx="2227831" cy="1473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5"/>
              </a:lnSpc>
            </a:pPr>
            <a:r>
              <a:rPr lang="en-US" sz="8570" b="1">
                <a:solidFill>
                  <a:srgbClr val="FFFFFF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1</a:t>
            </a:r>
            <a:endParaRPr lang="en-US" sz="8570" b="1">
              <a:solidFill>
                <a:srgbClr val="FFFFFF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8" y="-2499074"/>
            <a:ext cx="5610539" cy="4511145"/>
          </a:xfrm>
          <a:custGeom>
            <a:avLst/>
            <a:gdLst/>
            <a:ahLst/>
            <a:cxnLst/>
            <a:rect l="l" t="t" r="r" b="b"/>
            <a:pathLst>
              <a:path w="5610539" h="4511145">
                <a:moveTo>
                  <a:pt x="0" y="0"/>
                </a:moveTo>
                <a:lnTo>
                  <a:pt x="5610539" y="0"/>
                </a:lnTo>
                <a:lnTo>
                  <a:pt x="5610539" y="4511145"/>
                </a:lnTo>
                <a:lnTo>
                  <a:pt x="0" y="451114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-41" r="-4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9955" y="873147"/>
            <a:ext cx="11615080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neo4j操作流程及最终产出</a:t>
            </a:r>
            <a:endParaRPr lang="en-US" sz="52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67393" y="2277694"/>
            <a:ext cx="5428459" cy="115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        幻觉的原因分析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  <p:sp>
        <p:nvSpPr>
          <p:cNvPr id="5" name="TextBox 5"/>
          <p:cNvSpPr txBox="1"/>
          <p:nvPr/>
        </p:nvSpPr>
        <p:spPr>
          <a:xfrm>
            <a:off x="1769955" y="3703234"/>
            <a:ext cx="5428459" cy="510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操作流程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198414" y="4213439"/>
            <a:ext cx="4305024" cy="1236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55"/>
              </a:lnSpc>
            </a:pPr>
            <a:r>
              <a:rPr lang="en-US" sz="813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操作流程</a:t>
            </a:r>
            <a:endParaRPr lang="en-US" sz="813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8" y="-2499074"/>
            <a:ext cx="5610539" cy="4511145"/>
          </a:xfrm>
          <a:custGeom>
            <a:avLst/>
            <a:gdLst/>
            <a:ahLst/>
            <a:cxnLst/>
            <a:rect l="l" t="t" r="r" b="b"/>
            <a:pathLst>
              <a:path w="5610539" h="4511145">
                <a:moveTo>
                  <a:pt x="0" y="0"/>
                </a:moveTo>
                <a:lnTo>
                  <a:pt x="5610539" y="0"/>
                </a:lnTo>
                <a:lnTo>
                  <a:pt x="5610539" y="4511145"/>
                </a:lnTo>
                <a:lnTo>
                  <a:pt x="0" y="451114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-41" r="-4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3162" y="3337846"/>
            <a:ext cx="6759026" cy="6759026"/>
          </a:xfrm>
          <a:custGeom>
            <a:avLst/>
            <a:gdLst/>
            <a:ahLst/>
            <a:cxnLst/>
            <a:rect l="l" t="t" r="r" b="b"/>
            <a:pathLst>
              <a:path w="6759026" h="6759026">
                <a:moveTo>
                  <a:pt x="0" y="0"/>
                </a:moveTo>
                <a:lnTo>
                  <a:pt x="6759025" y="0"/>
                </a:lnTo>
                <a:lnTo>
                  <a:pt x="6759025" y="6759025"/>
                </a:lnTo>
                <a:lnTo>
                  <a:pt x="0" y="6759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33" b="-83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67393" y="2277694"/>
            <a:ext cx="5428459" cy="115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        幻觉的原因分析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  <p:sp>
        <p:nvSpPr>
          <p:cNvPr id="5" name="Freeform 5"/>
          <p:cNvSpPr/>
          <p:nvPr/>
        </p:nvSpPr>
        <p:spPr>
          <a:xfrm>
            <a:off x="402110" y="2475319"/>
            <a:ext cx="6759026" cy="862527"/>
          </a:xfrm>
          <a:custGeom>
            <a:avLst/>
            <a:gdLst/>
            <a:ahLst/>
            <a:cxnLst/>
            <a:rect l="l" t="t" r="r" b="b"/>
            <a:pathLst>
              <a:path w="6759026" h="862527">
                <a:moveTo>
                  <a:pt x="0" y="0"/>
                </a:moveTo>
                <a:lnTo>
                  <a:pt x="6759026" y="0"/>
                </a:lnTo>
                <a:lnTo>
                  <a:pt x="6759026" y="862527"/>
                </a:lnTo>
                <a:lnTo>
                  <a:pt x="0" y="8625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218" b="-218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69955" y="873147"/>
            <a:ext cx="11615080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neo4j操作流程及最终产出</a:t>
            </a:r>
            <a:endParaRPr lang="en-US" sz="52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43364" y="2553227"/>
            <a:ext cx="5428459" cy="510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初步出图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19243" y="3731809"/>
            <a:ext cx="6276703" cy="5602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5"/>
              </a:lnSpc>
              <a:spcBef>
                <a:spcPct val="0"/>
              </a:spcBef>
            </a:pPr>
            <a:r>
              <a:rPr lang="en-US" sz="129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LOAD CSV WITH HEADERS FROM 'file:///nodes.csv' AS row</a:t>
            </a:r>
            <a:endParaRPr lang="en-US" sz="129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015"/>
              </a:lnSpc>
              <a:spcBef>
                <a:spcPct val="0"/>
              </a:spcBef>
            </a:pPr>
            <a:r>
              <a:rPr lang="en-US" sz="129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RETURN row LIMIT 5;</a:t>
            </a:r>
            <a:endParaRPr lang="en-US" sz="129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015"/>
              </a:lnSpc>
              <a:spcBef>
                <a:spcPct val="0"/>
              </a:spcBef>
            </a:pPr>
            <a:r>
              <a:rPr lang="en-US" sz="129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</a:t>
            </a:r>
            <a:endParaRPr lang="en-US" sz="129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015"/>
              </a:lnSpc>
              <a:spcBef>
                <a:spcPct val="0"/>
              </a:spcBef>
            </a:pPr>
            <a:r>
              <a:rPr lang="en-US" sz="129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</a:t>
            </a:r>
            <a:endParaRPr lang="en-US" sz="129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015"/>
              </a:lnSpc>
              <a:spcBef>
                <a:spcPct val="0"/>
              </a:spcBef>
            </a:pPr>
            <a:r>
              <a:rPr lang="en-US" sz="129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CREATE CONSTRAINT medicalentity_id IF NOT EXISTS</a:t>
            </a:r>
            <a:endParaRPr lang="en-US" sz="129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015"/>
              </a:lnSpc>
              <a:spcBef>
                <a:spcPct val="0"/>
              </a:spcBef>
            </a:pPr>
            <a:r>
              <a:rPr lang="en-US" sz="129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FOR (n:MedicalEntity) REQUIRE n.id IS UNIQUE;</a:t>
            </a:r>
            <a:endParaRPr lang="en-US" sz="129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015"/>
              </a:lnSpc>
              <a:spcBef>
                <a:spcPct val="0"/>
              </a:spcBef>
            </a:pPr>
            <a:r>
              <a:rPr lang="en-US" sz="129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</a:t>
            </a:r>
            <a:endParaRPr lang="en-US" sz="129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015"/>
              </a:lnSpc>
              <a:spcBef>
                <a:spcPct val="0"/>
              </a:spcBef>
            </a:pPr>
            <a:r>
              <a:rPr lang="en-US" sz="129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</a:t>
            </a:r>
            <a:endParaRPr lang="en-US" sz="129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015"/>
              </a:lnSpc>
              <a:spcBef>
                <a:spcPct val="0"/>
              </a:spcBef>
            </a:pPr>
            <a:r>
              <a:rPr lang="en-US" sz="129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LOAD CSV WITH HEADERS FROM 'file:///nodes.csv' AS row</a:t>
            </a:r>
            <a:endParaRPr lang="en-US" sz="129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015"/>
              </a:lnSpc>
              <a:spcBef>
                <a:spcPct val="0"/>
              </a:spcBef>
            </a:pPr>
            <a:r>
              <a:rPr lang="en-US" sz="129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MERGE (n:MedicalEntity {id: row.id})</a:t>
            </a:r>
            <a:endParaRPr lang="en-US" sz="129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015"/>
              </a:lnSpc>
              <a:spcBef>
                <a:spcPct val="0"/>
              </a:spcBef>
            </a:pPr>
            <a:r>
              <a:rPr lang="en-US" sz="129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SET n.type=row.type, n.name=row.name;</a:t>
            </a:r>
            <a:endParaRPr lang="en-US" sz="129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015"/>
              </a:lnSpc>
              <a:spcBef>
                <a:spcPct val="0"/>
              </a:spcBef>
            </a:pPr>
            <a:r>
              <a:rPr lang="en-US" sz="129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</a:t>
            </a:r>
            <a:endParaRPr lang="en-US" sz="129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015"/>
              </a:lnSpc>
              <a:spcBef>
                <a:spcPct val="0"/>
              </a:spcBef>
            </a:pPr>
            <a:r>
              <a:rPr lang="en-US" sz="129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</a:t>
            </a:r>
            <a:endParaRPr lang="en-US" sz="129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015"/>
              </a:lnSpc>
              <a:spcBef>
                <a:spcPct val="0"/>
              </a:spcBef>
            </a:pPr>
            <a:r>
              <a:rPr lang="en-US" sz="129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LOAD CSV WITH HEADERS FROM 'file:///relationships.csv' AS row</a:t>
            </a:r>
            <a:endParaRPr lang="en-US" sz="129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015"/>
              </a:lnSpc>
              <a:spcBef>
                <a:spcPct val="0"/>
              </a:spcBef>
            </a:pPr>
            <a:r>
              <a:rPr lang="en-US" sz="129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MATCH (s:MedicalEntity {id: row.start_id})</a:t>
            </a:r>
            <a:endParaRPr lang="en-US" sz="129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015"/>
              </a:lnSpc>
              <a:spcBef>
                <a:spcPct val="0"/>
              </a:spcBef>
            </a:pPr>
            <a:r>
              <a:rPr lang="en-US" sz="129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MATCH (t:MedicalEntity {id: row.end_id})</a:t>
            </a:r>
            <a:endParaRPr lang="en-US" sz="129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015"/>
              </a:lnSpc>
              <a:spcBef>
                <a:spcPct val="0"/>
              </a:spcBef>
            </a:pPr>
            <a:r>
              <a:rPr lang="en-US" sz="129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MERGE (s)-[:RELATED_TO]-&gt;(t);</a:t>
            </a:r>
            <a:endParaRPr lang="en-US" sz="129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015"/>
              </a:lnSpc>
              <a:spcBef>
                <a:spcPct val="0"/>
              </a:spcBef>
            </a:pPr>
            <a:r>
              <a:rPr lang="en-US" sz="129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</a:t>
            </a:r>
            <a:endParaRPr lang="en-US" sz="129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015"/>
              </a:lnSpc>
              <a:spcBef>
                <a:spcPct val="0"/>
              </a:spcBef>
            </a:pPr>
            <a:r>
              <a:rPr lang="en-US" sz="129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</a:t>
            </a:r>
            <a:endParaRPr lang="en-US" sz="129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015"/>
              </a:lnSpc>
              <a:spcBef>
                <a:spcPct val="0"/>
              </a:spcBef>
            </a:pPr>
            <a:r>
              <a:rPr lang="en-US" sz="129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MATCH (n:MedicalEntity)-[r]-(m:MedicalEntity)</a:t>
            </a:r>
            <a:endParaRPr lang="en-US" sz="129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015"/>
              </a:lnSpc>
              <a:spcBef>
                <a:spcPct val="0"/>
              </a:spcBef>
            </a:pPr>
            <a:r>
              <a:rPr lang="en-US" sz="129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RETURN n,r,m</a:t>
            </a:r>
            <a:endParaRPr lang="en-US" sz="129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015"/>
              </a:lnSpc>
              <a:spcBef>
                <a:spcPct val="0"/>
              </a:spcBef>
            </a:pPr>
            <a:r>
              <a:rPr lang="en-US" sz="129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LIMIT 200;</a:t>
            </a:r>
            <a:endParaRPr lang="en-US" sz="129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8" y="-2499074"/>
            <a:ext cx="5610539" cy="4511145"/>
          </a:xfrm>
          <a:custGeom>
            <a:avLst/>
            <a:gdLst/>
            <a:ahLst/>
            <a:cxnLst/>
            <a:rect l="l" t="t" r="r" b="b"/>
            <a:pathLst>
              <a:path w="5610539" h="4511145">
                <a:moveTo>
                  <a:pt x="0" y="0"/>
                </a:moveTo>
                <a:lnTo>
                  <a:pt x="5610539" y="0"/>
                </a:lnTo>
                <a:lnTo>
                  <a:pt x="5610539" y="4511145"/>
                </a:lnTo>
                <a:lnTo>
                  <a:pt x="0" y="451114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-41" r="-4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49802" y="1926346"/>
            <a:ext cx="5428459" cy="115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        幻觉的原因分析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  <p:sp>
        <p:nvSpPr>
          <p:cNvPr id="4" name="Freeform 4"/>
          <p:cNvSpPr/>
          <p:nvPr/>
        </p:nvSpPr>
        <p:spPr>
          <a:xfrm>
            <a:off x="684519" y="2123970"/>
            <a:ext cx="6759026" cy="862527"/>
          </a:xfrm>
          <a:custGeom>
            <a:avLst/>
            <a:gdLst/>
            <a:ahLst/>
            <a:cxnLst/>
            <a:rect l="l" t="t" r="r" b="b"/>
            <a:pathLst>
              <a:path w="6759026" h="862527">
                <a:moveTo>
                  <a:pt x="0" y="0"/>
                </a:moveTo>
                <a:lnTo>
                  <a:pt x="6759026" y="0"/>
                </a:lnTo>
                <a:lnTo>
                  <a:pt x="6759026" y="862527"/>
                </a:lnTo>
                <a:lnTo>
                  <a:pt x="0" y="8625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18" b="-218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511198" y="3393026"/>
            <a:ext cx="7748102" cy="6014464"/>
          </a:xfrm>
          <a:custGeom>
            <a:avLst/>
            <a:gdLst/>
            <a:ahLst/>
            <a:cxnLst/>
            <a:rect l="l" t="t" r="r" b="b"/>
            <a:pathLst>
              <a:path w="7748102" h="6014464">
                <a:moveTo>
                  <a:pt x="0" y="0"/>
                </a:moveTo>
                <a:lnTo>
                  <a:pt x="7748102" y="0"/>
                </a:lnTo>
                <a:lnTo>
                  <a:pt x="7748102" y="6014465"/>
                </a:lnTo>
                <a:lnTo>
                  <a:pt x="0" y="60144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84519" y="3420196"/>
            <a:ext cx="8013612" cy="5960124"/>
          </a:xfrm>
          <a:custGeom>
            <a:avLst/>
            <a:gdLst/>
            <a:ahLst/>
            <a:cxnLst/>
            <a:rect l="l" t="t" r="r" b="b"/>
            <a:pathLst>
              <a:path w="8013612" h="5960124">
                <a:moveTo>
                  <a:pt x="0" y="0"/>
                </a:moveTo>
                <a:lnTo>
                  <a:pt x="8013613" y="0"/>
                </a:lnTo>
                <a:lnTo>
                  <a:pt x="8013613" y="5960124"/>
                </a:lnTo>
                <a:lnTo>
                  <a:pt x="0" y="59601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p>
            <a:r>
              <a:rPr lang="en-US" altLang="zh-CN"/>
              <a:t>·</a:t>
            </a:r>
            <a:endParaRPr lang="en-US" altLang="zh-CN"/>
          </a:p>
        </p:txBody>
      </p:sp>
      <p:sp>
        <p:nvSpPr>
          <p:cNvPr id="7" name="TextBox 7"/>
          <p:cNvSpPr txBox="1"/>
          <p:nvPr/>
        </p:nvSpPr>
        <p:spPr>
          <a:xfrm>
            <a:off x="1769955" y="873147"/>
            <a:ext cx="11615080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neo4j操作流程及最终产出</a:t>
            </a:r>
            <a:endParaRPr lang="en-US" sz="52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25774" y="2201878"/>
            <a:ext cx="5428459" cy="510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结果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8" y="-2499074"/>
            <a:ext cx="5610539" cy="4511145"/>
          </a:xfrm>
          <a:custGeom>
            <a:avLst/>
            <a:gdLst/>
            <a:ahLst/>
            <a:cxnLst/>
            <a:rect l="l" t="t" r="r" b="b"/>
            <a:pathLst>
              <a:path w="5610539" h="4511145">
                <a:moveTo>
                  <a:pt x="0" y="0"/>
                </a:moveTo>
                <a:lnTo>
                  <a:pt x="5610539" y="0"/>
                </a:lnTo>
                <a:lnTo>
                  <a:pt x="5610539" y="4511145"/>
                </a:lnTo>
                <a:lnTo>
                  <a:pt x="0" y="451114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-41" r="-4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9955" y="873147"/>
            <a:ext cx="11615080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neo4j操作流程及最终产出</a:t>
            </a:r>
            <a:endParaRPr lang="en-US" sz="52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143364" y="3183287"/>
            <a:ext cx="5727667" cy="7159583"/>
          </a:xfrm>
          <a:custGeom>
            <a:avLst/>
            <a:gdLst/>
            <a:ahLst/>
            <a:cxnLst/>
            <a:rect l="l" t="t" r="r" b="b"/>
            <a:pathLst>
              <a:path w="5727667" h="7159583">
                <a:moveTo>
                  <a:pt x="0" y="0"/>
                </a:moveTo>
                <a:lnTo>
                  <a:pt x="5727667" y="0"/>
                </a:lnTo>
                <a:lnTo>
                  <a:pt x="5727667" y="7159583"/>
                </a:lnTo>
                <a:lnTo>
                  <a:pt x="0" y="71595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1475" r="-1147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93983" y="1883176"/>
            <a:ext cx="5428459" cy="115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        幻觉的原因分析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  <p:sp>
        <p:nvSpPr>
          <p:cNvPr id="6" name="Freeform 6"/>
          <p:cNvSpPr/>
          <p:nvPr/>
        </p:nvSpPr>
        <p:spPr>
          <a:xfrm>
            <a:off x="1028700" y="2080801"/>
            <a:ext cx="6759026" cy="862527"/>
          </a:xfrm>
          <a:custGeom>
            <a:avLst/>
            <a:gdLst/>
            <a:ahLst/>
            <a:cxnLst/>
            <a:rect l="l" t="t" r="r" b="b"/>
            <a:pathLst>
              <a:path w="6759026" h="862527">
                <a:moveTo>
                  <a:pt x="0" y="0"/>
                </a:moveTo>
                <a:lnTo>
                  <a:pt x="6759026" y="0"/>
                </a:lnTo>
                <a:lnTo>
                  <a:pt x="6759026" y="862527"/>
                </a:lnTo>
                <a:lnTo>
                  <a:pt x="0" y="8625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218" b="-218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69955" y="2158709"/>
            <a:ext cx="5428459" cy="10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着色分类处理：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65"/>
              </a:lnSpc>
            </a:pPr>
          </a:p>
        </p:txBody>
      </p:sp>
      <p:sp>
        <p:nvSpPr>
          <p:cNvPr id="8" name="TextBox 8"/>
          <p:cNvSpPr txBox="1"/>
          <p:nvPr/>
        </p:nvSpPr>
        <p:spPr>
          <a:xfrm>
            <a:off x="1596042" y="3154688"/>
            <a:ext cx="3957062" cy="7434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5"/>
              </a:lnSpc>
            </a:pPr>
          </a:p>
          <a:p>
            <a:pPr algn="l">
              <a:lnSpc>
                <a:spcPts val="2805"/>
              </a:lnSpc>
              <a:spcBef>
                <a:spcPct val="0"/>
              </a:spcBef>
            </a:pPr>
            <a:r>
              <a:rPr lang="en-US" sz="17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第一种方法：</a:t>
            </a:r>
            <a:endParaRPr lang="en-US" sz="17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805"/>
              </a:lnSpc>
              <a:spcBef>
                <a:spcPct val="0"/>
              </a:spcBef>
            </a:pPr>
            <a:r>
              <a:rPr lang="en-US" sz="17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:style</a:t>
            </a:r>
            <a:endParaRPr lang="en-US" sz="17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805"/>
              </a:lnSpc>
              <a:spcBef>
                <a:spcPct val="0"/>
              </a:spcBef>
            </a:pPr>
            <a:r>
              <a:rPr lang="en-US" sz="17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node {</a:t>
            </a:r>
            <a:endParaRPr lang="en-US" sz="17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805"/>
              </a:lnSpc>
              <a:spcBef>
                <a:spcPct val="0"/>
              </a:spcBef>
            </a:pPr>
            <a:r>
              <a:rPr lang="en-US" sz="17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diameter: 50px;</a:t>
            </a:r>
            <a:endParaRPr lang="en-US" sz="17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805"/>
              </a:lnSpc>
              <a:spcBef>
                <a:spcPct val="0"/>
              </a:spcBef>
            </a:pPr>
            <a:r>
              <a:rPr lang="en-US" sz="17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color: #A5ABB6;</a:t>
            </a:r>
            <a:endParaRPr lang="en-US" sz="17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805"/>
              </a:lnSpc>
              <a:spcBef>
                <a:spcPct val="0"/>
              </a:spcBef>
            </a:pPr>
            <a:r>
              <a:rPr lang="en-US" sz="17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border-color: #9AA1AC;</a:t>
            </a:r>
            <a:endParaRPr lang="en-US" sz="17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805"/>
              </a:lnSpc>
              <a:spcBef>
                <a:spcPct val="0"/>
              </a:spcBef>
            </a:pPr>
            <a:r>
              <a:rPr lang="en-US" sz="17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border-width: 2px;</a:t>
            </a:r>
            <a:endParaRPr lang="en-US" sz="17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805"/>
              </a:lnSpc>
              <a:spcBef>
                <a:spcPct val="0"/>
              </a:spcBef>
            </a:pPr>
            <a:r>
              <a:rPr lang="en-US" sz="17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text-color-internal: #FFFFFF;</a:t>
            </a:r>
            <a:endParaRPr lang="en-US" sz="17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805"/>
              </a:lnSpc>
              <a:spcBef>
                <a:spcPct val="0"/>
              </a:spcBef>
            </a:pPr>
            <a:r>
              <a:rPr lang="en-US" sz="17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font-size: 10px;</a:t>
            </a:r>
            <a:endParaRPr lang="en-US" sz="17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805"/>
              </a:lnSpc>
              <a:spcBef>
                <a:spcPct val="0"/>
              </a:spcBef>
            </a:pPr>
            <a:r>
              <a:rPr lang="en-US" sz="17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}</a:t>
            </a:r>
            <a:endParaRPr lang="en-US" sz="17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805"/>
              </a:lnSpc>
              <a:spcBef>
                <a:spcPct val="0"/>
              </a:spcBef>
            </a:pPr>
            <a:r>
              <a:rPr lang="en-US" sz="17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relationship {</a:t>
            </a:r>
            <a:endParaRPr lang="en-US" sz="17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805"/>
              </a:lnSpc>
              <a:spcBef>
                <a:spcPct val="0"/>
              </a:spcBef>
            </a:pPr>
            <a:r>
              <a:rPr lang="en-US" sz="17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color: #A5ABB6;</a:t>
            </a:r>
            <a:endParaRPr lang="en-US" sz="17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805"/>
              </a:lnSpc>
              <a:spcBef>
                <a:spcPct val="0"/>
              </a:spcBef>
            </a:pPr>
            <a:r>
              <a:rPr lang="en-US" sz="17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shaft-width: 1px;</a:t>
            </a:r>
            <a:endParaRPr lang="en-US" sz="17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805"/>
              </a:lnSpc>
              <a:spcBef>
                <a:spcPct val="0"/>
              </a:spcBef>
            </a:pPr>
            <a:r>
              <a:rPr lang="en-US" sz="17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font-size: 8px;</a:t>
            </a:r>
            <a:endParaRPr lang="en-US" sz="17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805"/>
              </a:lnSpc>
              <a:spcBef>
                <a:spcPct val="0"/>
              </a:spcBef>
            </a:pPr>
            <a:r>
              <a:rPr lang="en-US" sz="17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padding: 3px;</a:t>
            </a:r>
            <a:endParaRPr lang="en-US" sz="17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805"/>
              </a:lnSpc>
              <a:spcBef>
                <a:spcPct val="0"/>
              </a:spcBef>
            </a:pPr>
            <a:r>
              <a:rPr lang="en-US" sz="17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text-color-external: #000000;</a:t>
            </a:r>
            <a:endParaRPr lang="en-US" sz="17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805"/>
              </a:lnSpc>
              <a:spcBef>
                <a:spcPct val="0"/>
              </a:spcBef>
            </a:pPr>
            <a:r>
              <a:rPr lang="en-US" sz="17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text-color-internal: #FFFFFF;</a:t>
            </a:r>
            <a:endParaRPr lang="en-US" sz="17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805"/>
              </a:lnSpc>
              <a:spcBef>
                <a:spcPct val="0"/>
              </a:spcBef>
            </a:pPr>
            <a:r>
              <a:rPr lang="en-US" sz="17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caption: "&lt;type&gt;";</a:t>
            </a:r>
            <a:endParaRPr lang="en-US" sz="17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805"/>
              </a:lnSpc>
              <a:spcBef>
                <a:spcPct val="0"/>
              </a:spcBef>
            </a:pPr>
            <a:r>
              <a:rPr lang="en-US" sz="179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}</a:t>
            </a:r>
            <a:endParaRPr lang="en-US" sz="179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805"/>
              </a:lnSpc>
              <a:spcBef>
                <a:spcPct val="0"/>
              </a:spcBef>
            </a:pPr>
          </a:p>
        </p:txBody>
      </p:sp>
      <p:sp>
        <p:nvSpPr>
          <p:cNvPr id="9" name="Freeform 9"/>
          <p:cNvSpPr/>
          <p:nvPr/>
        </p:nvSpPr>
        <p:spPr>
          <a:xfrm>
            <a:off x="8328668" y="3127417"/>
            <a:ext cx="5727667" cy="7159583"/>
          </a:xfrm>
          <a:custGeom>
            <a:avLst/>
            <a:gdLst/>
            <a:ahLst/>
            <a:cxnLst/>
            <a:rect l="l" t="t" r="r" b="b"/>
            <a:pathLst>
              <a:path w="5727667" h="7159583">
                <a:moveTo>
                  <a:pt x="0" y="0"/>
                </a:moveTo>
                <a:lnTo>
                  <a:pt x="5727667" y="0"/>
                </a:lnTo>
                <a:lnTo>
                  <a:pt x="5727667" y="7159583"/>
                </a:lnTo>
                <a:lnTo>
                  <a:pt x="0" y="71595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1475" r="-11475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712051" y="3069010"/>
            <a:ext cx="4672984" cy="7519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0"/>
              </a:lnSpc>
            </a:pPr>
            <a:r>
              <a:rPr lang="en-US" sz="212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node.MedicalEntity {</a:t>
            </a:r>
            <a:endParaRPr lang="en-US" sz="212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310"/>
              </a:lnSpc>
            </a:pPr>
            <a:r>
              <a:rPr lang="en-US" sz="212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caption: "{name}";</a:t>
            </a:r>
            <a:endParaRPr lang="en-US" sz="212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310"/>
              </a:lnSpc>
            </a:pPr>
            <a:r>
              <a:rPr lang="en-US" sz="212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text-color-internal: #ffffff;</a:t>
            </a:r>
            <a:endParaRPr lang="en-US" sz="212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310"/>
              </a:lnSpc>
            </a:pPr>
            <a:r>
              <a:rPr lang="en-US" sz="212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border-width: 2px;</a:t>
            </a:r>
            <a:endParaRPr lang="en-US" sz="212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310"/>
              </a:lnSpc>
            </a:pPr>
            <a:r>
              <a:rPr lang="en-US" sz="212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border-color: #2b2b2b;</a:t>
            </a:r>
            <a:endParaRPr lang="en-US" sz="212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310"/>
              </a:lnSpc>
              <a:spcBef>
                <a:spcPct val="0"/>
              </a:spcBef>
            </a:pPr>
            <a:r>
              <a:rPr lang="en-US" sz="212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}</a:t>
            </a:r>
            <a:endParaRPr lang="en-US" sz="212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310"/>
              </a:lnSpc>
              <a:spcBef>
                <a:spcPct val="0"/>
              </a:spcBef>
            </a:pPr>
            <a:r>
              <a:rPr lang="en-US" sz="212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/* 按 type 上色 —— 注意这里是 Symptom/Disease/Drug/Check（和你数据一致） */</a:t>
            </a:r>
            <a:endParaRPr lang="en-US" sz="212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310"/>
              </a:lnSpc>
              <a:spcBef>
                <a:spcPct val="0"/>
              </a:spcBef>
            </a:pPr>
            <a:r>
              <a:rPr lang="en-US" sz="212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node.MedicalEntity[type="Symptom"] { color: #1f77b4; }</a:t>
            </a:r>
            <a:endParaRPr lang="en-US" sz="212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310"/>
              </a:lnSpc>
              <a:spcBef>
                <a:spcPct val="0"/>
              </a:spcBef>
            </a:pPr>
            <a:r>
              <a:rPr lang="en-US" sz="212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node.MedicalEntity[type="Disease"] { color: #d62728; }</a:t>
            </a:r>
            <a:endParaRPr lang="en-US" sz="212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310"/>
              </a:lnSpc>
              <a:spcBef>
                <a:spcPct val="0"/>
              </a:spcBef>
            </a:pPr>
            <a:r>
              <a:rPr lang="en-US" sz="212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node.MedicalEntity[type="Drug"]   { color: #2ca02c; }</a:t>
            </a:r>
            <a:endParaRPr lang="en-US" sz="212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310"/>
              </a:lnSpc>
              <a:spcBef>
                <a:spcPct val="0"/>
              </a:spcBef>
            </a:pPr>
            <a:r>
              <a:rPr lang="en-US" sz="212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node.MedicalEntity[type="Check"]  { color: #ff7f0e; }</a:t>
            </a:r>
            <a:endParaRPr lang="en-US" sz="212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31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8" y="-2499074"/>
            <a:ext cx="5610539" cy="4511145"/>
          </a:xfrm>
          <a:custGeom>
            <a:avLst/>
            <a:gdLst/>
            <a:ahLst/>
            <a:cxnLst/>
            <a:rect l="l" t="t" r="r" b="b"/>
            <a:pathLst>
              <a:path w="5610539" h="4511145">
                <a:moveTo>
                  <a:pt x="0" y="0"/>
                </a:moveTo>
                <a:lnTo>
                  <a:pt x="5610539" y="0"/>
                </a:lnTo>
                <a:lnTo>
                  <a:pt x="5610539" y="4511145"/>
                </a:lnTo>
                <a:lnTo>
                  <a:pt x="0" y="451114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-41" r="-4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9955" y="873147"/>
            <a:ext cx="11615080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neo4j操作流程及最终产出</a:t>
            </a:r>
            <a:endParaRPr lang="en-US" sz="52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143364" y="3183287"/>
            <a:ext cx="5727667" cy="7159583"/>
          </a:xfrm>
          <a:custGeom>
            <a:avLst/>
            <a:gdLst/>
            <a:ahLst/>
            <a:cxnLst/>
            <a:rect l="l" t="t" r="r" b="b"/>
            <a:pathLst>
              <a:path w="5727667" h="7159583">
                <a:moveTo>
                  <a:pt x="0" y="0"/>
                </a:moveTo>
                <a:lnTo>
                  <a:pt x="5727667" y="0"/>
                </a:lnTo>
                <a:lnTo>
                  <a:pt x="5727667" y="7159583"/>
                </a:lnTo>
                <a:lnTo>
                  <a:pt x="0" y="71595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1475" r="-1147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93983" y="1883176"/>
            <a:ext cx="5428459" cy="115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        幻觉的原因分析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  <p:sp>
        <p:nvSpPr>
          <p:cNvPr id="6" name="Freeform 6"/>
          <p:cNvSpPr/>
          <p:nvPr/>
        </p:nvSpPr>
        <p:spPr>
          <a:xfrm>
            <a:off x="1028700" y="2080801"/>
            <a:ext cx="6759026" cy="862527"/>
          </a:xfrm>
          <a:custGeom>
            <a:avLst/>
            <a:gdLst/>
            <a:ahLst/>
            <a:cxnLst/>
            <a:rect l="l" t="t" r="r" b="b"/>
            <a:pathLst>
              <a:path w="6759026" h="862527">
                <a:moveTo>
                  <a:pt x="0" y="0"/>
                </a:moveTo>
                <a:lnTo>
                  <a:pt x="6759026" y="0"/>
                </a:lnTo>
                <a:lnTo>
                  <a:pt x="6759026" y="862527"/>
                </a:lnTo>
                <a:lnTo>
                  <a:pt x="0" y="8625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218" b="-218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69955" y="2158709"/>
            <a:ext cx="5428459" cy="10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着色分类处理：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65"/>
              </a:lnSpc>
            </a:pPr>
          </a:p>
        </p:txBody>
      </p:sp>
      <p:sp>
        <p:nvSpPr>
          <p:cNvPr id="8" name="TextBox 8"/>
          <p:cNvSpPr txBox="1"/>
          <p:nvPr/>
        </p:nvSpPr>
        <p:spPr>
          <a:xfrm>
            <a:off x="1596042" y="3154688"/>
            <a:ext cx="4769101" cy="7188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0"/>
              </a:lnSpc>
              <a:spcBef>
                <a:spcPct val="0"/>
              </a:spcBef>
            </a:pPr>
            <a:r>
              <a:rPr lang="en-US" sz="2165" i="1">
                <a:solidFill>
                  <a:srgbClr val="000000"/>
                </a:solidFill>
                <a:latin typeface="思源黑体 Italics" panose="020B0500000000000000" charset="-122"/>
                <a:ea typeface="思源黑体 Italics" panose="020B0500000000000000" charset="-122"/>
                <a:cs typeface="思源黑体 Italics" panose="020B0500000000000000" charset="-122"/>
                <a:sym typeface="思源黑体 Italics" panose="020B0500000000000000" charset="-122"/>
              </a:rPr>
              <a:t>第二种方法：（发现1有问题，2可以）</a:t>
            </a:r>
            <a:endParaRPr lang="en-US" sz="2165" i="1">
              <a:solidFill>
                <a:srgbClr val="000000"/>
              </a:solidFill>
              <a:latin typeface="思源黑体 Italics" panose="020B0500000000000000" charset="-122"/>
              <a:ea typeface="思源黑体 Italics" panose="020B0500000000000000" charset="-122"/>
              <a:cs typeface="思源黑体 Italics" panose="020B0500000000000000" charset="-122"/>
              <a:sym typeface="思源黑体 Italics" panose="020B0500000000000000" charset="-122"/>
            </a:endParaRPr>
          </a:p>
          <a:p>
            <a:pPr algn="l">
              <a:lnSpc>
                <a:spcPts val="3380"/>
              </a:lnSpc>
              <a:spcBef>
                <a:spcPct val="0"/>
              </a:spcBef>
            </a:pPr>
            <a:r>
              <a:rPr lang="en-US" sz="2165" i="1">
                <a:solidFill>
                  <a:srgbClr val="000000"/>
                </a:solidFill>
                <a:latin typeface="思源黑体 Italics" panose="020B0500000000000000" charset="-122"/>
                <a:ea typeface="思源黑体 Italics" panose="020B0500000000000000" charset="-122"/>
                <a:cs typeface="思源黑体 Italics" panose="020B0500000000000000" charset="-122"/>
                <a:sym typeface="思源黑体 Italics" panose="020B0500000000000000" charset="-122"/>
              </a:rPr>
              <a:t>MATCH (n:MedicalEntity) WHERE n.type="Symptom" SET n:Symptom;</a:t>
            </a:r>
            <a:endParaRPr lang="en-US" sz="2165" i="1">
              <a:solidFill>
                <a:srgbClr val="000000"/>
              </a:solidFill>
              <a:latin typeface="思源黑体 Italics" panose="020B0500000000000000" charset="-122"/>
              <a:ea typeface="思源黑体 Italics" panose="020B0500000000000000" charset="-122"/>
              <a:cs typeface="思源黑体 Italics" panose="020B0500000000000000" charset="-122"/>
              <a:sym typeface="思源黑体 Italics" panose="020B0500000000000000" charset="-122"/>
            </a:endParaRPr>
          </a:p>
          <a:p>
            <a:pPr algn="l">
              <a:lnSpc>
                <a:spcPts val="3380"/>
              </a:lnSpc>
              <a:spcBef>
                <a:spcPct val="0"/>
              </a:spcBef>
            </a:pPr>
            <a:r>
              <a:rPr lang="en-US" sz="2165" i="1">
                <a:solidFill>
                  <a:srgbClr val="000000"/>
                </a:solidFill>
                <a:latin typeface="思源黑体 Italics" panose="020B0500000000000000" charset="-122"/>
                <a:ea typeface="思源黑体 Italics" panose="020B0500000000000000" charset="-122"/>
                <a:cs typeface="思源黑体 Italics" panose="020B0500000000000000" charset="-122"/>
                <a:sym typeface="思源黑体 Italics" panose="020B0500000000000000" charset="-122"/>
              </a:rPr>
              <a:t>MATCH (n:MedicalEntity) WHERE n.type="Disease" SET n:Disease;</a:t>
            </a:r>
            <a:endParaRPr lang="en-US" sz="2165" i="1">
              <a:solidFill>
                <a:srgbClr val="000000"/>
              </a:solidFill>
              <a:latin typeface="思源黑体 Italics" panose="020B0500000000000000" charset="-122"/>
              <a:ea typeface="思源黑体 Italics" panose="020B0500000000000000" charset="-122"/>
              <a:cs typeface="思源黑体 Italics" panose="020B0500000000000000" charset="-122"/>
              <a:sym typeface="思源黑体 Italics" panose="020B0500000000000000" charset="-122"/>
            </a:endParaRPr>
          </a:p>
          <a:p>
            <a:pPr algn="l">
              <a:lnSpc>
                <a:spcPts val="3380"/>
              </a:lnSpc>
              <a:spcBef>
                <a:spcPct val="0"/>
              </a:spcBef>
            </a:pPr>
            <a:r>
              <a:rPr lang="en-US" sz="2165" i="1">
                <a:solidFill>
                  <a:srgbClr val="000000"/>
                </a:solidFill>
                <a:latin typeface="思源黑体 Italics" panose="020B0500000000000000" charset="-122"/>
                <a:ea typeface="思源黑体 Italics" panose="020B0500000000000000" charset="-122"/>
                <a:cs typeface="思源黑体 Italics" panose="020B0500000000000000" charset="-122"/>
                <a:sym typeface="思源黑体 Italics" panose="020B0500000000000000" charset="-122"/>
              </a:rPr>
              <a:t>MATCH (n:MedicalEntity) WHERE n.type="Drug"   SET n:Drug;</a:t>
            </a:r>
            <a:endParaRPr lang="en-US" sz="2165" i="1">
              <a:solidFill>
                <a:srgbClr val="000000"/>
              </a:solidFill>
              <a:latin typeface="思源黑体 Italics" panose="020B0500000000000000" charset="-122"/>
              <a:ea typeface="思源黑体 Italics" panose="020B0500000000000000" charset="-122"/>
              <a:cs typeface="思源黑体 Italics" panose="020B0500000000000000" charset="-122"/>
              <a:sym typeface="思源黑体 Italics" panose="020B0500000000000000" charset="-122"/>
            </a:endParaRPr>
          </a:p>
          <a:p>
            <a:pPr algn="l">
              <a:lnSpc>
                <a:spcPts val="3380"/>
              </a:lnSpc>
              <a:spcBef>
                <a:spcPct val="0"/>
              </a:spcBef>
            </a:pPr>
            <a:r>
              <a:rPr lang="en-US" sz="2165" i="1">
                <a:solidFill>
                  <a:srgbClr val="000000"/>
                </a:solidFill>
                <a:latin typeface="思源黑体 Italics" panose="020B0500000000000000" charset="-122"/>
                <a:ea typeface="思源黑体 Italics" panose="020B0500000000000000" charset="-122"/>
                <a:cs typeface="思源黑体 Italics" panose="020B0500000000000000" charset="-122"/>
                <a:sym typeface="思源黑体 Italics" panose="020B0500000000000000" charset="-122"/>
              </a:rPr>
              <a:t>MATCH (n:MedicalEntity) WHERE n.type="Check"  SET n:Check;</a:t>
            </a:r>
            <a:endParaRPr lang="en-US" sz="2165" i="1">
              <a:solidFill>
                <a:srgbClr val="000000"/>
              </a:solidFill>
              <a:latin typeface="思源黑体 Italics" panose="020B0500000000000000" charset="-122"/>
              <a:ea typeface="思源黑体 Italics" panose="020B0500000000000000" charset="-122"/>
              <a:cs typeface="思源黑体 Italics" panose="020B0500000000000000" charset="-122"/>
              <a:sym typeface="思源黑体 Italics" panose="020B0500000000000000" charset="-122"/>
            </a:endParaRPr>
          </a:p>
          <a:p>
            <a:pPr algn="l">
              <a:lnSpc>
                <a:spcPts val="3380"/>
              </a:lnSpc>
              <a:spcBef>
                <a:spcPct val="0"/>
              </a:spcBef>
            </a:pPr>
          </a:p>
          <a:p>
            <a:pPr algn="l">
              <a:lnSpc>
                <a:spcPts val="3380"/>
              </a:lnSpc>
              <a:spcBef>
                <a:spcPct val="0"/>
              </a:spcBef>
            </a:pPr>
          </a:p>
          <a:p>
            <a:pPr algn="l">
              <a:lnSpc>
                <a:spcPts val="3380"/>
              </a:lnSpc>
              <a:spcBef>
                <a:spcPct val="0"/>
              </a:spcBef>
            </a:pPr>
          </a:p>
          <a:p>
            <a:pPr algn="l">
              <a:lnSpc>
                <a:spcPts val="3380"/>
              </a:lnSpc>
              <a:spcBef>
                <a:spcPct val="0"/>
              </a:spcBef>
            </a:pPr>
            <a:r>
              <a:rPr lang="en-US" sz="2165" i="1">
                <a:solidFill>
                  <a:srgbClr val="000000"/>
                </a:solidFill>
                <a:latin typeface="思源黑体 Italics" panose="020B0500000000000000" charset="-122"/>
                <a:ea typeface="思源黑体 Italics" panose="020B0500000000000000" charset="-122"/>
                <a:cs typeface="思源黑体 Italics" panose="020B0500000000000000" charset="-122"/>
                <a:sym typeface="思源黑体 Italics" panose="020B0500000000000000" charset="-122"/>
              </a:rPr>
              <a:t>node.Symptom { color: #1f77b4; }</a:t>
            </a:r>
            <a:endParaRPr lang="en-US" sz="2165" i="1">
              <a:solidFill>
                <a:srgbClr val="000000"/>
              </a:solidFill>
              <a:latin typeface="思源黑体 Italics" panose="020B0500000000000000" charset="-122"/>
              <a:ea typeface="思源黑体 Italics" panose="020B0500000000000000" charset="-122"/>
              <a:cs typeface="思源黑体 Italics" panose="020B0500000000000000" charset="-122"/>
              <a:sym typeface="思源黑体 Italics" panose="020B0500000000000000" charset="-122"/>
            </a:endParaRPr>
          </a:p>
          <a:p>
            <a:pPr algn="l">
              <a:lnSpc>
                <a:spcPts val="3380"/>
              </a:lnSpc>
              <a:spcBef>
                <a:spcPct val="0"/>
              </a:spcBef>
            </a:pPr>
            <a:r>
              <a:rPr lang="en-US" sz="2165" i="1">
                <a:solidFill>
                  <a:srgbClr val="000000"/>
                </a:solidFill>
                <a:latin typeface="思源黑体 Italics" panose="020B0500000000000000" charset="-122"/>
                <a:ea typeface="思源黑体 Italics" panose="020B0500000000000000" charset="-122"/>
                <a:cs typeface="思源黑体 Italics" panose="020B0500000000000000" charset="-122"/>
                <a:sym typeface="思源黑体 Italics" panose="020B0500000000000000" charset="-122"/>
              </a:rPr>
              <a:t>node.Disease { color: #d62728; }</a:t>
            </a:r>
            <a:endParaRPr lang="en-US" sz="2165" i="1">
              <a:solidFill>
                <a:srgbClr val="000000"/>
              </a:solidFill>
              <a:latin typeface="思源黑体 Italics" panose="020B0500000000000000" charset="-122"/>
              <a:ea typeface="思源黑体 Italics" panose="020B0500000000000000" charset="-122"/>
              <a:cs typeface="思源黑体 Italics" panose="020B0500000000000000" charset="-122"/>
              <a:sym typeface="思源黑体 Italics" panose="020B0500000000000000" charset="-122"/>
            </a:endParaRPr>
          </a:p>
          <a:p>
            <a:pPr algn="l">
              <a:lnSpc>
                <a:spcPts val="3380"/>
              </a:lnSpc>
              <a:spcBef>
                <a:spcPct val="0"/>
              </a:spcBef>
            </a:pPr>
            <a:r>
              <a:rPr lang="en-US" sz="2165" i="1">
                <a:solidFill>
                  <a:srgbClr val="000000"/>
                </a:solidFill>
                <a:latin typeface="思源黑体 Italics" panose="020B0500000000000000" charset="-122"/>
                <a:ea typeface="思源黑体 Italics" panose="020B0500000000000000" charset="-122"/>
                <a:cs typeface="思源黑体 Italics" panose="020B0500000000000000" charset="-122"/>
                <a:sym typeface="思源黑体 Italics" panose="020B0500000000000000" charset="-122"/>
              </a:rPr>
              <a:t>node.Drug   { color: #2ca02c; }</a:t>
            </a:r>
            <a:endParaRPr lang="en-US" sz="2165" i="1">
              <a:solidFill>
                <a:srgbClr val="000000"/>
              </a:solidFill>
              <a:latin typeface="思源黑体 Italics" panose="020B0500000000000000" charset="-122"/>
              <a:ea typeface="思源黑体 Italics" panose="020B0500000000000000" charset="-122"/>
              <a:cs typeface="思源黑体 Italics" panose="020B0500000000000000" charset="-122"/>
              <a:sym typeface="思源黑体 Italics" panose="020B0500000000000000" charset="-122"/>
            </a:endParaRPr>
          </a:p>
          <a:p>
            <a:pPr algn="l">
              <a:lnSpc>
                <a:spcPts val="3380"/>
              </a:lnSpc>
              <a:spcBef>
                <a:spcPct val="0"/>
              </a:spcBef>
            </a:pPr>
          </a:p>
          <a:p>
            <a:pPr algn="l">
              <a:lnSpc>
                <a:spcPts val="3380"/>
              </a:lnSpc>
              <a:spcBef>
                <a:spcPct val="0"/>
              </a:spcBef>
            </a:pPr>
          </a:p>
        </p:txBody>
      </p:sp>
      <p:sp>
        <p:nvSpPr>
          <p:cNvPr id="9" name="Freeform 9"/>
          <p:cNvSpPr/>
          <p:nvPr/>
        </p:nvSpPr>
        <p:spPr>
          <a:xfrm>
            <a:off x="8328668" y="3127417"/>
            <a:ext cx="5727667" cy="7159583"/>
          </a:xfrm>
          <a:custGeom>
            <a:avLst/>
            <a:gdLst/>
            <a:ahLst/>
            <a:cxnLst/>
            <a:rect l="l" t="t" r="r" b="b"/>
            <a:pathLst>
              <a:path w="5727667" h="7159583">
                <a:moveTo>
                  <a:pt x="0" y="0"/>
                </a:moveTo>
                <a:lnTo>
                  <a:pt x="5727667" y="0"/>
                </a:lnTo>
                <a:lnTo>
                  <a:pt x="5727667" y="7159583"/>
                </a:lnTo>
                <a:lnTo>
                  <a:pt x="0" y="71595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1475" r="-11475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712051" y="3069010"/>
            <a:ext cx="4672984" cy="2073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0"/>
              </a:lnSpc>
              <a:spcBef>
                <a:spcPct val="0"/>
              </a:spcBef>
            </a:pPr>
            <a:r>
              <a:rPr lang="en-US" sz="212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node.Check  {</a:t>
            </a:r>
            <a:r>
              <a:rPr lang="en-US" sz="212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color: #ff7f0e; </a:t>
            </a:r>
            <a:r>
              <a:rPr lang="en-US" sz="212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}</a:t>
            </a:r>
            <a:endParaRPr lang="en-US" sz="212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310"/>
              </a:lnSpc>
              <a:spcBef>
                <a:spcPct val="0"/>
              </a:spcBef>
            </a:pPr>
          </a:p>
          <a:p>
            <a:pPr algn="l">
              <a:lnSpc>
                <a:spcPts val="3310"/>
              </a:lnSpc>
              <a:spcBef>
                <a:spcPct val="0"/>
              </a:spcBef>
            </a:pPr>
            <a:r>
              <a:rPr lang="en-US" sz="212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node.MedicalEntity { caption: "{name}"; text-color-internal: #ffffff; }</a:t>
            </a:r>
            <a:endParaRPr lang="en-US" sz="212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31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8" y="-2499074"/>
            <a:ext cx="5610539" cy="4511145"/>
          </a:xfrm>
          <a:custGeom>
            <a:avLst/>
            <a:gdLst/>
            <a:ahLst/>
            <a:cxnLst/>
            <a:rect l="l" t="t" r="r" b="b"/>
            <a:pathLst>
              <a:path w="5610539" h="4511145">
                <a:moveTo>
                  <a:pt x="0" y="0"/>
                </a:moveTo>
                <a:lnTo>
                  <a:pt x="5610539" y="0"/>
                </a:lnTo>
                <a:lnTo>
                  <a:pt x="5610539" y="4511145"/>
                </a:lnTo>
                <a:lnTo>
                  <a:pt x="0" y="451114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-41" r="-4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93983" y="1883176"/>
            <a:ext cx="5428459" cy="115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        幻觉的原因分析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  <p:sp>
        <p:nvSpPr>
          <p:cNvPr id="4" name="Freeform 4"/>
          <p:cNvSpPr/>
          <p:nvPr/>
        </p:nvSpPr>
        <p:spPr>
          <a:xfrm>
            <a:off x="1028700" y="2080801"/>
            <a:ext cx="6759026" cy="862527"/>
          </a:xfrm>
          <a:custGeom>
            <a:avLst/>
            <a:gdLst/>
            <a:ahLst/>
            <a:cxnLst/>
            <a:rect l="l" t="t" r="r" b="b"/>
            <a:pathLst>
              <a:path w="6759026" h="862527">
                <a:moveTo>
                  <a:pt x="0" y="0"/>
                </a:moveTo>
                <a:lnTo>
                  <a:pt x="6759026" y="0"/>
                </a:lnTo>
                <a:lnTo>
                  <a:pt x="6759026" y="862527"/>
                </a:lnTo>
                <a:lnTo>
                  <a:pt x="0" y="8625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18" b="-218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21029" y="3526163"/>
            <a:ext cx="6726311" cy="6255469"/>
          </a:xfrm>
          <a:custGeom>
            <a:avLst/>
            <a:gdLst/>
            <a:ahLst/>
            <a:cxnLst/>
            <a:rect l="l" t="t" r="r" b="b"/>
            <a:pathLst>
              <a:path w="6726311" h="6255469">
                <a:moveTo>
                  <a:pt x="0" y="0"/>
                </a:moveTo>
                <a:lnTo>
                  <a:pt x="6726311" y="0"/>
                </a:lnTo>
                <a:lnTo>
                  <a:pt x="6726311" y="6255469"/>
                </a:lnTo>
                <a:lnTo>
                  <a:pt x="0" y="62554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472284" y="3526163"/>
            <a:ext cx="9736113" cy="5732137"/>
          </a:xfrm>
          <a:custGeom>
            <a:avLst/>
            <a:gdLst/>
            <a:ahLst/>
            <a:cxnLst/>
            <a:rect l="l" t="t" r="r" b="b"/>
            <a:pathLst>
              <a:path w="9736113" h="5732137">
                <a:moveTo>
                  <a:pt x="0" y="0"/>
                </a:moveTo>
                <a:lnTo>
                  <a:pt x="9736113" y="0"/>
                </a:lnTo>
                <a:lnTo>
                  <a:pt x="9736113" y="5732137"/>
                </a:lnTo>
                <a:lnTo>
                  <a:pt x="0" y="57321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69955" y="873147"/>
            <a:ext cx="11615080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neo4j操作流程及最终产出</a:t>
            </a:r>
            <a:endParaRPr lang="en-US" sz="52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769955" y="2158709"/>
            <a:ext cx="5428459" cy="10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结果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65"/>
              </a:lnSpc>
            </a:p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86761" y="5912825"/>
            <a:ext cx="8973531" cy="8973531"/>
          </a:xfrm>
          <a:custGeom>
            <a:avLst/>
            <a:gdLst/>
            <a:ahLst/>
            <a:cxnLst/>
            <a:rect l="l" t="t" r="r" b="b"/>
            <a:pathLst>
              <a:path w="8973531" h="8973531">
                <a:moveTo>
                  <a:pt x="0" y="0"/>
                </a:moveTo>
                <a:lnTo>
                  <a:pt x="8973531" y="0"/>
                </a:lnTo>
                <a:lnTo>
                  <a:pt x="8973531" y="8973531"/>
                </a:lnTo>
                <a:lnTo>
                  <a:pt x="0" y="897353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801239" y="-4486761"/>
            <a:ext cx="8973531" cy="8973531"/>
          </a:xfrm>
          <a:custGeom>
            <a:avLst/>
            <a:gdLst/>
            <a:ahLst/>
            <a:cxnLst/>
            <a:rect l="l" t="t" r="r" b="b"/>
            <a:pathLst>
              <a:path w="8973531" h="8973531">
                <a:moveTo>
                  <a:pt x="0" y="0"/>
                </a:moveTo>
                <a:lnTo>
                  <a:pt x="8973531" y="0"/>
                </a:lnTo>
                <a:lnTo>
                  <a:pt x="8973531" y="8973531"/>
                </a:lnTo>
                <a:lnTo>
                  <a:pt x="0" y="897353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07858" y="-1635728"/>
            <a:ext cx="8973531" cy="8973531"/>
          </a:xfrm>
          <a:custGeom>
            <a:avLst/>
            <a:gdLst/>
            <a:ahLst/>
            <a:cxnLst/>
            <a:rect l="l" t="t" r="r" b="b"/>
            <a:pathLst>
              <a:path w="8973531" h="8973531">
                <a:moveTo>
                  <a:pt x="0" y="0"/>
                </a:moveTo>
                <a:lnTo>
                  <a:pt x="8973532" y="0"/>
                </a:lnTo>
                <a:lnTo>
                  <a:pt x="8973532" y="8973531"/>
                </a:lnTo>
                <a:lnTo>
                  <a:pt x="0" y="89735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393380" y="2949207"/>
            <a:ext cx="8973531" cy="8973531"/>
          </a:xfrm>
          <a:custGeom>
            <a:avLst/>
            <a:gdLst/>
            <a:ahLst/>
            <a:cxnLst/>
            <a:rect l="l" t="t" r="r" b="b"/>
            <a:pathLst>
              <a:path w="8973531" h="8973531">
                <a:moveTo>
                  <a:pt x="0" y="0"/>
                </a:moveTo>
                <a:lnTo>
                  <a:pt x="8973531" y="0"/>
                </a:lnTo>
                <a:lnTo>
                  <a:pt x="8973531" y="8973531"/>
                </a:lnTo>
                <a:lnTo>
                  <a:pt x="0" y="89735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7658471" y="764286"/>
            <a:ext cx="8973531" cy="8973531"/>
          </a:xfrm>
          <a:custGeom>
            <a:avLst/>
            <a:gdLst/>
            <a:ahLst/>
            <a:cxnLst/>
            <a:rect l="l" t="t" r="r" b="b"/>
            <a:pathLst>
              <a:path w="8973531" h="8973531">
                <a:moveTo>
                  <a:pt x="0" y="0"/>
                </a:moveTo>
                <a:lnTo>
                  <a:pt x="8973531" y="0"/>
                </a:lnTo>
                <a:lnTo>
                  <a:pt x="8973531" y="8973531"/>
                </a:lnTo>
                <a:lnTo>
                  <a:pt x="0" y="89735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972950" y="549183"/>
            <a:ext cx="8973531" cy="8973531"/>
          </a:xfrm>
          <a:custGeom>
            <a:avLst/>
            <a:gdLst/>
            <a:ahLst/>
            <a:cxnLst/>
            <a:rect l="l" t="t" r="r" b="b"/>
            <a:pathLst>
              <a:path w="8973531" h="8973531">
                <a:moveTo>
                  <a:pt x="0" y="0"/>
                </a:moveTo>
                <a:lnTo>
                  <a:pt x="8973531" y="0"/>
                </a:lnTo>
                <a:lnTo>
                  <a:pt x="8973531" y="8973531"/>
                </a:lnTo>
                <a:lnTo>
                  <a:pt x="0" y="89735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610050" y="-4071252"/>
            <a:ext cx="5220110" cy="5220110"/>
          </a:xfrm>
          <a:custGeom>
            <a:avLst/>
            <a:gdLst/>
            <a:ahLst/>
            <a:cxnLst/>
            <a:rect l="l" t="t" r="r" b="b"/>
            <a:pathLst>
              <a:path w="5220110" h="5220110">
                <a:moveTo>
                  <a:pt x="0" y="0"/>
                </a:moveTo>
                <a:lnTo>
                  <a:pt x="5220110" y="0"/>
                </a:lnTo>
                <a:lnTo>
                  <a:pt x="5220110" y="5220110"/>
                </a:lnTo>
                <a:lnTo>
                  <a:pt x="0" y="52201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677950" y="9258300"/>
            <a:ext cx="5220110" cy="5220110"/>
          </a:xfrm>
          <a:custGeom>
            <a:avLst/>
            <a:gdLst/>
            <a:ahLst/>
            <a:cxnLst/>
            <a:rect l="l" t="t" r="r" b="b"/>
            <a:pathLst>
              <a:path w="5220110" h="5220110">
                <a:moveTo>
                  <a:pt x="0" y="0"/>
                </a:moveTo>
                <a:lnTo>
                  <a:pt x="5220110" y="0"/>
                </a:lnTo>
                <a:lnTo>
                  <a:pt x="5220110" y="5220110"/>
                </a:lnTo>
                <a:lnTo>
                  <a:pt x="0" y="52201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851691" y="4114952"/>
            <a:ext cx="10584618" cy="291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50"/>
              </a:lnSpc>
            </a:pPr>
            <a:r>
              <a:rPr lang="zh-CN" altLang="en-US" sz="8600" b="1">
                <a:solidFill>
                  <a:srgbClr val="1E1E1E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大</a:t>
            </a:r>
            <a:r>
              <a:rPr lang="en-US" sz="8600" b="1">
                <a:solidFill>
                  <a:srgbClr val="1E1E1E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模型幻觉</a:t>
            </a:r>
            <a:endParaRPr lang="en-US" sz="8600" b="1">
              <a:solidFill>
                <a:srgbClr val="1E1E1E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11350"/>
              </a:lnSpc>
            </a:pPr>
            <a:r>
              <a:rPr lang="en-US" sz="8600" b="1">
                <a:solidFill>
                  <a:srgbClr val="1E1E1E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</a:rPr>
              <a:t>细思</a:t>
            </a:r>
            <a:endParaRPr lang="en-US" sz="8600" b="1">
              <a:solidFill>
                <a:srgbClr val="1E1E1E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8256489" y="2511371"/>
            <a:ext cx="1775031" cy="1775031"/>
          </a:xfrm>
          <a:custGeom>
            <a:avLst/>
            <a:gdLst/>
            <a:ahLst/>
            <a:cxnLst/>
            <a:rect l="l" t="t" r="r" b="b"/>
            <a:pathLst>
              <a:path w="1775031" h="1775031">
                <a:moveTo>
                  <a:pt x="0" y="0"/>
                </a:moveTo>
                <a:lnTo>
                  <a:pt x="1775031" y="0"/>
                </a:lnTo>
                <a:lnTo>
                  <a:pt x="1775031" y="1775031"/>
                </a:lnTo>
                <a:lnTo>
                  <a:pt x="0" y="17750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838059" y="2598744"/>
            <a:ext cx="611882" cy="1473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5"/>
              </a:lnSpc>
            </a:pPr>
            <a:r>
              <a:rPr lang="en-US" sz="8570" b="1">
                <a:solidFill>
                  <a:srgbClr val="FFFFFF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4</a:t>
            </a:r>
            <a:endParaRPr lang="en-US" sz="8570" b="1">
              <a:solidFill>
                <a:srgbClr val="FFFFFF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8" y="-2499074"/>
            <a:ext cx="5610539" cy="4511145"/>
          </a:xfrm>
          <a:custGeom>
            <a:avLst/>
            <a:gdLst/>
            <a:ahLst/>
            <a:cxnLst/>
            <a:rect l="l" t="t" r="r" b="b"/>
            <a:pathLst>
              <a:path w="5610539" h="4511145">
                <a:moveTo>
                  <a:pt x="0" y="0"/>
                </a:moveTo>
                <a:lnTo>
                  <a:pt x="5610539" y="0"/>
                </a:lnTo>
                <a:lnTo>
                  <a:pt x="5610539" y="4511145"/>
                </a:lnTo>
                <a:lnTo>
                  <a:pt x="0" y="451114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-41" r="-4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93983" y="1883176"/>
            <a:ext cx="5428459" cy="115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        幻觉的原因分析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  <p:sp>
        <p:nvSpPr>
          <p:cNvPr id="4" name="Freeform 4"/>
          <p:cNvSpPr/>
          <p:nvPr/>
        </p:nvSpPr>
        <p:spPr>
          <a:xfrm>
            <a:off x="1028700" y="2080801"/>
            <a:ext cx="6759026" cy="862527"/>
          </a:xfrm>
          <a:custGeom>
            <a:avLst/>
            <a:gdLst/>
            <a:ahLst/>
            <a:cxnLst/>
            <a:rect l="l" t="t" r="r" b="b"/>
            <a:pathLst>
              <a:path w="6759026" h="862527">
                <a:moveTo>
                  <a:pt x="0" y="0"/>
                </a:moveTo>
                <a:lnTo>
                  <a:pt x="6759026" y="0"/>
                </a:lnTo>
                <a:lnTo>
                  <a:pt x="6759026" y="862527"/>
                </a:lnTo>
                <a:lnTo>
                  <a:pt x="0" y="8625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18" b="-218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3449963"/>
            <a:ext cx="8244346" cy="5915318"/>
          </a:xfrm>
          <a:custGeom>
            <a:avLst/>
            <a:gdLst/>
            <a:ahLst/>
            <a:cxnLst/>
            <a:rect l="l" t="t" r="r" b="b"/>
            <a:pathLst>
              <a:path w="8244346" h="5915318">
                <a:moveTo>
                  <a:pt x="0" y="0"/>
                </a:moveTo>
                <a:lnTo>
                  <a:pt x="8244346" y="0"/>
                </a:lnTo>
                <a:lnTo>
                  <a:pt x="8244346" y="5915318"/>
                </a:lnTo>
                <a:lnTo>
                  <a:pt x="0" y="59153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69955" y="873147"/>
            <a:ext cx="11615080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模型幻觉</a:t>
            </a:r>
            <a:endParaRPr lang="en-US" sz="52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69955" y="2158709"/>
            <a:ext cx="5428459" cy="1119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结果</a:t>
            </a:r>
            <a:r>
              <a:rPr lang="zh-CN" alt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样例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65"/>
              </a:lnSpc>
            </a:p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8" y="-2499074"/>
            <a:ext cx="5610539" cy="4511145"/>
          </a:xfrm>
          <a:custGeom>
            <a:avLst/>
            <a:gdLst/>
            <a:ahLst/>
            <a:cxnLst/>
            <a:rect l="l" t="t" r="r" b="b"/>
            <a:pathLst>
              <a:path w="5610539" h="4511145">
                <a:moveTo>
                  <a:pt x="0" y="0"/>
                </a:moveTo>
                <a:lnTo>
                  <a:pt x="5610539" y="0"/>
                </a:lnTo>
                <a:lnTo>
                  <a:pt x="5610539" y="4511145"/>
                </a:lnTo>
                <a:lnTo>
                  <a:pt x="0" y="451114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-41" r="-4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9955" y="873147"/>
            <a:ext cx="11615080" cy="1581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模型幻觉</a:t>
            </a:r>
            <a:endParaRPr lang="en-US" sz="52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6240"/>
              </a:lnSpc>
            </a:pPr>
          </a:p>
        </p:txBody>
      </p:sp>
      <p:sp>
        <p:nvSpPr>
          <p:cNvPr id="4" name="Freeform 4"/>
          <p:cNvSpPr/>
          <p:nvPr/>
        </p:nvSpPr>
        <p:spPr>
          <a:xfrm>
            <a:off x="13233359" y="8816083"/>
            <a:ext cx="7448931" cy="6148702"/>
          </a:xfrm>
          <a:custGeom>
            <a:avLst/>
            <a:gdLst/>
            <a:ahLst/>
            <a:cxnLst/>
            <a:rect l="l" t="t" r="r" b="b"/>
            <a:pathLst>
              <a:path w="7448931" h="6148702">
                <a:moveTo>
                  <a:pt x="0" y="0"/>
                </a:moveTo>
                <a:lnTo>
                  <a:pt x="7448931" y="0"/>
                </a:lnTo>
                <a:lnTo>
                  <a:pt x="7448931" y="6148702"/>
                </a:lnTo>
                <a:lnTo>
                  <a:pt x="0" y="6148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5" r="-2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1615" y="4062730"/>
            <a:ext cx="7427595" cy="3201035"/>
          </a:xfrm>
          <a:custGeom>
            <a:avLst/>
            <a:gdLst/>
            <a:ahLst/>
            <a:cxnLst/>
            <a:rect l="l" t="t" r="r" b="b"/>
            <a:pathLst>
              <a:path w="7427490" h="4863036">
                <a:moveTo>
                  <a:pt x="0" y="0"/>
                </a:moveTo>
                <a:lnTo>
                  <a:pt x="7427490" y="0"/>
                </a:lnTo>
                <a:lnTo>
                  <a:pt x="7427490" y="4863036"/>
                </a:lnTo>
                <a:lnTo>
                  <a:pt x="0" y="48630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27639" b="-2763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91884" y="4305027"/>
            <a:ext cx="6626590" cy="3166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实体捏造： Qwen2.5-3B 有时会将文中未提及的常见药物强行关联到病例中。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分类偏差： 由于参数量较小，模型对医学边界理解模糊。例如：将“心脏病”（疾病）识别为“胸闷”（症状）。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4115"/>
              </a:lnSpc>
            </a:pP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759448" y="2475319"/>
            <a:ext cx="6759026" cy="862527"/>
          </a:xfrm>
          <a:custGeom>
            <a:avLst/>
            <a:gdLst/>
            <a:ahLst/>
            <a:cxnLst/>
            <a:rect l="l" t="t" r="r" b="b"/>
            <a:pathLst>
              <a:path w="6759026" h="862527">
                <a:moveTo>
                  <a:pt x="0" y="0"/>
                </a:moveTo>
                <a:lnTo>
                  <a:pt x="6759026" y="0"/>
                </a:lnTo>
                <a:lnTo>
                  <a:pt x="6759026" y="862527"/>
                </a:lnTo>
                <a:lnTo>
                  <a:pt x="0" y="8625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218" b="-218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066706" y="2401481"/>
            <a:ext cx="5428459" cy="115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        幻觉的具体表现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  <p:sp>
        <p:nvSpPr>
          <p:cNvPr id="9" name="Freeform 9"/>
          <p:cNvSpPr/>
          <p:nvPr/>
        </p:nvSpPr>
        <p:spPr>
          <a:xfrm>
            <a:off x="10312784" y="2448125"/>
            <a:ext cx="6759026" cy="862527"/>
          </a:xfrm>
          <a:custGeom>
            <a:avLst/>
            <a:gdLst/>
            <a:ahLst/>
            <a:cxnLst/>
            <a:rect l="l" t="t" r="r" b="b"/>
            <a:pathLst>
              <a:path w="6759026" h="862527">
                <a:moveTo>
                  <a:pt x="0" y="0"/>
                </a:moveTo>
                <a:lnTo>
                  <a:pt x="6759026" y="0"/>
                </a:lnTo>
                <a:lnTo>
                  <a:pt x="6759026" y="862527"/>
                </a:lnTo>
                <a:lnTo>
                  <a:pt x="0" y="8625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218" b="-218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623090" y="2401481"/>
            <a:ext cx="5428459" cy="115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        幻觉的原因分析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  <p:sp>
        <p:nvSpPr>
          <p:cNvPr id="11" name="Freeform 11"/>
          <p:cNvSpPr/>
          <p:nvPr/>
        </p:nvSpPr>
        <p:spPr>
          <a:xfrm>
            <a:off x="9906000" y="4686300"/>
            <a:ext cx="7427595" cy="1657985"/>
          </a:xfrm>
          <a:custGeom>
            <a:avLst/>
            <a:gdLst/>
            <a:ahLst/>
            <a:cxnLst/>
            <a:rect l="l" t="t" r="r" b="b"/>
            <a:pathLst>
              <a:path w="7427490" h="4863036">
                <a:moveTo>
                  <a:pt x="0" y="0"/>
                </a:moveTo>
                <a:lnTo>
                  <a:pt x="7427490" y="0"/>
                </a:lnTo>
                <a:lnTo>
                  <a:pt x="7427490" y="4863036"/>
                </a:lnTo>
                <a:lnTo>
                  <a:pt x="0" y="48630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27639" b="-27639"/>
            </a:stretch>
          </a:blipFill>
        </p:spPr>
      </p:sp>
      <p:sp>
        <p:nvSpPr>
          <p:cNvPr id="13" name="TextBox 12"/>
          <p:cNvSpPr txBox="1"/>
          <p:nvPr/>
        </p:nvSpPr>
        <p:spPr>
          <a:xfrm>
            <a:off x="10286927" y="4914725"/>
            <a:ext cx="6626590" cy="1055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3B（30 亿）参数量的模型在垂直医学领域的知识密度有限，逻辑推理稳定性不足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86761" y="5912825"/>
            <a:ext cx="8973531" cy="8973531"/>
          </a:xfrm>
          <a:custGeom>
            <a:avLst/>
            <a:gdLst/>
            <a:ahLst/>
            <a:cxnLst/>
            <a:rect l="l" t="t" r="r" b="b"/>
            <a:pathLst>
              <a:path w="8973531" h="8973531">
                <a:moveTo>
                  <a:pt x="0" y="0"/>
                </a:moveTo>
                <a:lnTo>
                  <a:pt x="8973531" y="0"/>
                </a:lnTo>
                <a:lnTo>
                  <a:pt x="8973531" y="8973531"/>
                </a:lnTo>
                <a:lnTo>
                  <a:pt x="0" y="897353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801239" y="-4486761"/>
            <a:ext cx="8973531" cy="8973531"/>
          </a:xfrm>
          <a:custGeom>
            <a:avLst/>
            <a:gdLst/>
            <a:ahLst/>
            <a:cxnLst/>
            <a:rect l="l" t="t" r="r" b="b"/>
            <a:pathLst>
              <a:path w="8973531" h="8973531">
                <a:moveTo>
                  <a:pt x="0" y="0"/>
                </a:moveTo>
                <a:lnTo>
                  <a:pt x="8973531" y="0"/>
                </a:lnTo>
                <a:lnTo>
                  <a:pt x="8973531" y="8973531"/>
                </a:lnTo>
                <a:lnTo>
                  <a:pt x="0" y="897353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07858" y="-1635728"/>
            <a:ext cx="8973531" cy="8973531"/>
          </a:xfrm>
          <a:custGeom>
            <a:avLst/>
            <a:gdLst/>
            <a:ahLst/>
            <a:cxnLst/>
            <a:rect l="l" t="t" r="r" b="b"/>
            <a:pathLst>
              <a:path w="8973531" h="8973531">
                <a:moveTo>
                  <a:pt x="0" y="0"/>
                </a:moveTo>
                <a:lnTo>
                  <a:pt x="8973532" y="0"/>
                </a:lnTo>
                <a:lnTo>
                  <a:pt x="8973532" y="8973531"/>
                </a:lnTo>
                <a:lnTo>
                  <a:pt x="0" y="89735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393380" y="2949207"/>
            <a:ext cx="8973531" cy="8973531"/>
          </a:xfrm>
          <a:custGeom>
            <a:avLst/>
            <a:gdLst/>
            <a:ahLst/>
            <a:cxnLst/>
            <a:rect l="l" t="t" r="r" b="b"/>
            <a:pathLst>
              <a:path w="8973531" h="8973531">
                <a:moveTo>
                  <a:pt x="0" y="0"/>
                </a:moveTo>
                <a:lnTo>
                  <a:pt x="8973531" y="0"/>
                </a:lnTo>
                <a:lnTo>
                  <a:pt x="8973531" y="8973531"/>
                </a:lnTo>
                <a:lnTo>
                  <a:pt x="0" y="89735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7658471" y="764286"/>
            <a:ext cx="8973531" cy="8973531"/>
          </a:xfrm>
          <a:custGeom>
            <a:avLst/>
            <a:gdLst/>
            <a:ahLst/>
            <a:cxnLst/>
            <a:rect l="l" t="t" r="r" b="b"/>
            <a:pathLst>
              <a:path w="8973531" h="8973531">
                <a:moveTo>
                  <a:pt x="0" y="0"/>
                </a:moveTo>
                <a:lnTo>
                  <a:pt x="8973531" y="0"/>
                </a:lnTo>
                <a:lnTo>
                  <a:pt x="8973531" y="8973531"/>
                </a:lnTo>
                <a:lnTo>
                  <a:pt x="0" y="89735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972950" y="549183"/>
            <a:ext cx="8973531" cy="8973531"/>
          </a:xfrm>
          <a:custGeom>
            <a:avLst/>
            <a:gdLst/>
            <a:ahLst/>
            <a:cxnLst/>
            <a:rect l="l" t="t" r="r" b="b"/>
            <a:pathLst>
              <a:path w="8973531" h="8973531">
                <a:moveTo>
                  <a:pt x="0" y="0"/>
                </a:moveTo>
                <a:lnTo>
                  <a:pt x="8973531" y="0"/>
                </a:lnTo>
                <a:lnTo>
                  <a:pt x="8973531" y="8973531"/>
                </a:lnTo>
                <a:lnTo>
                  <a:pt x="0" y="89735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610050" y="-4071252"/>
            <a:ext cx="5220110" cy="5220110"/>
          </a:xfrm>
          <a:custGeom>
            <a:avLst/>
            <a:gdLst/>
            <a:ahLst/>
            <a:cxnLst/>
            <a:rect l="l" t="t" r="r" b="b"/>
            <a:pathLst>
              <a:path w="5220110" h="5220110">
                <a:moveTo>
                  <a:pt x="0" y="0"/>
                </a:moveTo>
                <a:lnTo>
                  <a:pt x="5220110" y="0"/>
                </a:lnTo>
                <a:lnTo>
                  <a:pt x="5220110" y="5220110"/>
                </a:lnTo>
                <a:lnTo>
                  <a:pt x="0" y="52201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677950" y="9258300"/>
            <a:ext cx="5220110" cy="5220110"/>
          </a:xfrm>
          <a:custGeom>
            <a:avLst/>
            <a:gdLst/>
            <a:ahLst/>
            <a:cxnLst/>
            <a:rect l="l" t="t" r="r" b="b"/>
            <a:pathLst>
              <a:path w="5220110" h="5220110">
                <a:moveTo>
                  <a:pt x="0" y="0"/>
                </a:moveTo>
                <a:lnTo>
                  <a:pt x="5220110" y="0"/>
                </a:lnTo>
                <a:lnTo>
                  <a:pt x="5220110" y="5220110"/>
                </a:lnTo>
                <a:lnTo>
                  <a:pt x="0" y="52201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961546" y="5094757"/>
            <a:ext cx="10584618" cy="3486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8600" b="1">
                <a:solidFill>
                  <a:srgbClr val="1E1E1E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华为云服务器</a:t>
            </a:r>
            <a:endParaRPr lang="en-US" sz="8600" b="1">
              <a:solidFill>
                <a:srgbClr val="1E1E1E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5280"/>
              </a:lnSpc>
            </a:pPr>
            <a:endParaRPr lang="en-US" sz="8600" b="1">
              <a:solidFill>
                <a:srgbClr val="1E1E1E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5280"/>
              </a:lnSpc>
            </a:pPr>
            <a:r>
              <a:rPr lang="en-US" sz="8600" b="1">
                <a:solidFill>
                  <a:srgbClr val="1E1E1E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Qwen3产出</a:t>
            </a:r>
            <a:endParaRPr lang="en-US" sz="8600" b="1">
              <a:solidFill>
                <a:srgbClr val="1E1E1E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11350"/>
              </a:lnSpc>
            </a:pPr>
          </a:p>
        </p:txBody>
      </p:sp>
      <p:sp>
        <p:nvSpPr>
          <p:cNvPr id="11" name="Freeform 11"/>
          <p:cNvSpPr/>
          <p:nvPr/>
        </p:nvSpPr>
        <p:spPr>
          <a:xfrm>
            <a:off x="8256489" y="2511371"/>
            <a:ext cx="1775031" cy="1775031"/>
          </a:xfrm>
          <a:custGeom>
            <a:avLst/>
            <a:gdLst/>
            <a:ahLst/>
            <a:cxnLst/>
            <a:rect l="l" t="t" r="r" b="b"/>
            <a:pathLst>
              <a:path w="1775031" h="1775031">
                <a:moveTo>
                  <a:pt x="0" y="0"/>
                </a:moveTo>
                <a:lnTo>
                  <a:pt x="1775031" y="0"/>
                </a:lnTo>
                <a:lnTo>
                  <a:pt x="1775031" y="1775031"/>
                </a:lnTo>
                <a:lnTo>
                  <a:pt x="0" y="17750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838064" y="2781367"/>
            <a:ext cx="611882" cy="1473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5"/>
              </a:lnSpc>
            </a:pPr>
            <a:r>
              <a:rPr lang="en-US" sz="8570" b="1">
                <a:solidFill>
                  <a:srgbClr val="FFFFFF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5</a:t>
            </a:r>
            <a:endParaRPr lang="en-US" sz="8570" b="1">
              <a:solidFill>
                <a:srgbClr val="FFFFFF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8" y="-2499074"/>
            <a:ext cx="5610539" cy="4511145"/>
          </a:xfrm>
          <a:custGeom>
            <a:avLst/>
            <a:gdLst/>
            <a:ahLst/>
            <a:cxnLst/>
            <a:rect l="l" t="t" r="r" b="b"/>
            <a:pathLst>
              <a:path w="5610539" h="4511145">
                <a:moveTo>
                  <a:pt x="0" y="0"/>
                </a:moveTo>
                <a:lnTo>
                  <a:pt x="5610539" y="0"/>
                </a:lnTo>
                <a:lnTo>
                  <a:pt x="5610539" y="4511145"/>
                </a:lnTo>
                <a:lnTo>
                  <a:pt x="0" y="451114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-41" r="-4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9955" y="873147"/>
            <a:ext cx="15187870" cy="238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>
                <a:solidFill>
                  <a:srgbClr val="100F0D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主要算法组成</a:t>
            </a:r>
            <a:endParaRPr lang="en-US" sz="5200">
              <a:solidFill>
                <a:srgbClr val="100F0D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6240"/>
              </a:lnSpc>
            </a:pPr>
          </a:p>
          <a:p>
            <a:pPr algn="l">
              <a:lnSpc>
                <a:spcPts val="6240"/>
              </a:lnSpc>
            </a:pPr>
          </a:p>
        </p:txBody>
      </p:sp>
      <p:sp>
        <p:nvSpPr>
          <p:cNvPr id="4" name="Freeform 4"/>
          <p:cNvSpPr/>
          <p:nvPr/>
        </p:nvSpPr>
        <p:spPr>
          <a:xfrm>
            <a:off x="13233359" y="9055675"/>
            <a:ext cx="7448931" cy="6148702"/>
          </a:xfrm>
          <a:custGeom>
            <a:avLst/>
            <a:gdLst/>
            <a:ahLst/>
            <a:cxnLst/>
            <a:rect l="l" t="t" r="r" b="b"/>
            <a:pathLst>
              <a:path w="7448931" h="6148702">
                <a:moveTo>
                  <a:pt x="0" y="0"/>
                </a:moveTo>
                <a:lnTo>
                  <a:pt x="7448931" y="0"/>
                </a:lnTo>
                <a:lnTo>
                  <a:pt x="7448931" y="6148702"/>
                </a:lnTo>
                <a:lnTo>
                  <a:pt x="0" y="6148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5" r="-2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321721" y="1672790"/>
            <a:ext cx="9184005" cy="8305800"/>
          </a:xfrm>
          <a:custGeom>
            <a:avLst/>
            <a:gdLst/>
            <a:ahLst/>
            <a:cxnLst/>
            <a:rect l="l" t="t" r="r" b="b"/>
            <a:pathLst>
              <a:path w="9184005" h="8305800">
                <a:moveTo>
                  <a:pt x="0" y="0"/>
                </a:moveTo>
                <a:lnTo>
                  <a:pt x="9184005" y="0"/>
                </a:lnTo>
                <a:lnTo>
                  <a:pt x="9184005" y="8305800"/>
                </a:lnTo>
                <a:lnTo>
                  <a:pt x="0" y="8305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02820" r="-102820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548216" y="1796339"/>
            <a:ext cx="8731015" cy="789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5"/>
              </a:lnSpc>
            </a:pPr>
            <a:r>
              <a:rPr lang="en-US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1.核心技术：命名实体识别 (NER)</a:t>
            </a:r>
            <a:endParaRPr lang="en-US" sz="2445">
              <a:solidFill>
                <a:srgbClr val="1E1E1E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05"/>
              </a:lnSpc>
            </a:pPr>
            <a:r>
              <a:rPr lang="en-US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全称 Named Entity Recognition，是自然语言处理（NLP）的核心任务。</a:t>
            </a:r>
            <a:endParaRPr lang="en-US" sz="2445">
              <a:solidFill>
                <a:srgbClr val="1E1E1E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05"/>
              </a:lnSpc>
            </a:pPr>
            <a:r>
              <a:rPr lang="en-US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本实验任务： 从翻译后的中文医学文本中，自动识别出疾病 (Disease)、症状 (Symptom)、药物 (Drug)、检查 (Check) 等专业实体。</a:t>
            </a:r>
            <a:endParaRPr lang="en-US" sz="2445">
              <a:solidFill>
                <a:srgbClr val="1E1E1E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05"/>
              </a:lnSpc>
            </a:pPr>
            <a:r>
              <a:rPr lang="en-US" altLang="zh-CN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2. </a:t>
            </a:r>
            <a:r>
              <a:rPr lang="zh-CN" altLang="en-US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关系抽取</a:t>
            </a:r>
            <a:r>
              <a:rPr lang="en-US" altLang="zh-CN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(Relation Extraction)</a:t>
            </a:r>
            <a:endParaRPr lang="en-US" altLang="zh-CN" sz="2445">
              <a:solidFill>
                <a:srgbClr val="1E1E1E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05"/>
              </a:lnSpc>
            </a:pPr>
            <a:r>
              <a:rPr lang="zh-CN" altLang="en-US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定义：</a:t>
            </a:r>
            <a:r>
              <a:rPr lang="en-US" altLang="zh-CN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</a:t>
            </a:r>
            <a:r>
              <a:rPr lang="zh-CN" altLang="en-US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在识别出实体的基础上，进一步确定实体之间的逻辑关系。</a:t>
            </a:r>
            <a:endParaRPr lang="en-US" altLang="zh-CN" sz="2445">
              <a:solidFill>
                <a:srgbClr val="1E1E1E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05"/>
              </a:lnSpc>
            </a:pPr>
            <a:r>
              <a:rPr lang="zh-CN" altLang="en-US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实验实现：</a:t>
            </a:r>
            <a:r>
              <a:rPr lang="en-US" altLang="zh-CN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</a:t>
            </a:r>
            <a:r>
              <a:rPr lang="zh-CN" altLang="en-US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实验将文档中出现的实体建立关联，形成</a:t>
            </a:r>
            <a:r>
              <a:rPr lang="en-US" altLang="zh-CN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(</a:t>
            </a:r>
            <a:r>
              <a:rPr lang="zh-CN" altLang="en-US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实体</a:t>
            </a:r>
            <a:r>
              <a:rPr lang="en-US" altLang="zh-CN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A)-[RELATED_TO]-&gt;(</a:t>
            </a:r>
            <a:r>
              <a:rPr lang="zh-CN" altLang="en-US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实体</a:t>
            </a:r>
            <a:r>
              <a:rPr lang="en-US" altLang="zh-CN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B) </a:t>
            </a:r>
            <a:r>
              <a:rPr lang="zh-CN" altLang="en-US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的三元组结构。</a:t>
            </a:r>
            <a:endParaRPr lang="en-US" altLang="zh-CN" sz="2445">
              <a:solidFill>
                <a:srgbClr val="1E1E1E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05"/>
              </a:lnSpc>
            </a:pPr>
            <a:r>
              <a:rPr lang="en-US" altLang="zh-CN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3. </a:t>
            </a:r>
            <a:r>
              <a:rPr lang="zh-CN" altLang="en-US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文本翻译与预处理</a:t>
            </a:r>
            <a:endParaRPr lang="en-US" altLang="zh-CN" sz="2445">
              <a:solidFill>
                <a:srgbClr val="1E1E1E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05"/>
              </a:lnSpc>
            </a:pPr>
            <a:r>
              <a:rPr lang="zh-CN" altLang="en-US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使用</a:t>
            </a:r>
            <a:r>
              <a:rPr lang="en-US" altLang="zh-CN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translation.py </a:t>
            </a:r>
            <a:r>
              <a:rPr lang="zh-CN" altLang="en-US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将</a:t>
            </a:r>
            <a:r>
              <a:rPr lang="en-US" altLang="zh-CN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PubMed </a:t>
            </a:r>
            <a:r>
              <a:rPr lang="zh-CN" altLang="en-US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或</a:t>
            </a:r>
            <a:r>
              <a:rPr lang="en-US" altLang="zh-CN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Open-Patients </a:t>
            </a:r>
            <a:r>
              <a:rPr lang="zh-CN" altLang="en-US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的英文摘要转换为中文，消除语言障碍，提升后续知识图谱在中文环境下的可读性。</a:t>
            </a:r>
            <a:endParaRPr lang="en-US" sz="2445">
              <a:solidFill>
                <a:srgbClr val="1E1E1E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8" y="-2499074"/>
            <a:ext cx="5610539" cy="4511145"/>
          </a:xfrm>
          <a:custGeom>
            <a:avLst/>
            <a:gdLst/>
            <a:ahLst/>
            <a:cxnLst/>
            <a:rect l="l" t="t" r="r" b="b"/>
            <a:pathLst>
              <a:path w="5610539" h="4511145">
                <a:moveTo>
                  <a:pt x="0" y="0"/>
                </a:moveTo>
                <a:lnTo>
                  <a:pt x="5610539" y="0"/>
                </a:lnTo>
                <a:lnTo>
                  <a:pt x="5610539" y="4511145"/>
                </a:lnTo>
                <a:lnTo>
                  <a:pt x="0" y="451114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-41" r="-4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2400" y="1028700"/>
            <a:ext cx="9965690" cy="68199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5280"/>
              </a:lnSpc>
            </a:pPr>
            <a:r>
              <a:rPr lang="en-US" sz="5200" b="1">
                <a:solidFill>
                  <a:srgbClr val="1E1E1E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华为云服务器Qwen3产出</a:t>
            </a:r>
            <a:endParaRPr lang="en-US" sz="5200" b="1">
              <a:solidFill>
                <a:srgbClr val="1E1E1E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6240"/>
              </a:lnSpc>
            </a:pPr>
          </a:p>
        </p:txBody>
      </p:sp>
      <p:sp>
        <p:nvSpPr>
          <p:cNvPr id="4" name="Freeform 4"/>
          <p:cNvSpPr/>
          <p:nvPr/>
        </p:nvSpPr>
        <p:spPr>
          <a:xfrm>
            <a:off x="13233359" y="8816083"/>
            <a:ext cx="7448931" cy="6148702"/>
          </a:xfrm>
          <a:custGeom>
            <a:avLst/>
            <a:gdLst/>
            <a:ahLst/>
            <a:cxnLst/>
            <a:rect l="l" t="t" r="r" b="b"/>
            <a:pathLst>
              <a:path w="7448931" h="6148702">
                <a:moveTo>
                  <a:pt x="0" y="0"/>
                </a:moveTo>
                <a:lnTo>
                  <a:pt x="7448931" y="0"/>
                </a:lnTo>
                <a:lnTo>
                  <a:pt x="7448931" y="6148702"/>
                </a:lnTo>
                <a:lnTo>
                  <a:pt x="0" y="6148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5" r="-2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034845" y="2937453"/>
            <a:ext cx="6759026" cy="862527"/>
          </a:xfrm>
          <a:custGeom>
            <a:avLst/>
            <a:gdLst/>
            <a:ahLst/>
            <a:cxnLst/>
            <a:rect l="l" t="t" r="r" b="b"/>
            <a:pathLst>
              <a:path w="6759026" h="862527">
                <a:moveTo>
                  <a:pt x="0" y="0"/>
                </a:moveTo>
                <a:lnTo>
                  <a:pt x="6759026" y="0"/>
                </a:lnTo>
                <a:lnTo>
                  <a:pt x="6759026" y="862527"/>
                </a:lnTo>
                <a:lnTo>
                  <a:pt x="0" y="8625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218" b="-218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60512" y="2872178"/>
            <a:ext cx="6907701" cy="595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上传pycharm项目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3600" y="3859530"/>
            <a:ext cx="13127990" cy="489775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8" y="-2499074"/>
            <a:ext cx="5610539" cy="4511145"/>
          </a:xfrm>
          <a:custGeom>
            <a:avLst/>
            <a:gdLst/>
            <a:ahLst/>
            <a:cxnLst/>
            <a:rect l="l" t="t" r="r" b="b"/>
            <a:pathLst>
              <a:path w="5610539" h="4511145">
                <a:moveTo>
                  <a:pt x="0" y="0"/>
                </a:moveTo>
                <a:lnTo>
                  <a:pt x="5610539" y="0"/>
                </a:lnTo>
                <a:lnTo>
                  <a:pt x="5610539" y="4511145"/>
                </a:lnTo>
                <a:lnTo>
                  <a:pt x="0" y="451114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-41" r="-4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233359" y="8816083"/>
            <a:ext cx="7448931" cy="6148702"/>
          </a:xfrm>
          <a:custGeom>
            <a:avLst/>
            <a:gdLst/>
            <a:ahLst/>
            <a:cxnLst/>
            <a:rect l="l" t="t" r="r" b="b"/>
            <a:pathLst>
              <a:path w="7448931" h="6148702">
                <a:moveTo>
                  <a:pt x="0" y="0"/>
                </a:moveTo>
                <a:lnTo>
                  <a:pt x="7448931" y="0"/>
                </a:lnTo>
                <a:lnTo>
                  <a:pt x="7448931" y="6148702"/>
                </a:lnTo>
                <a:lnTo>
                  <a:pt x="0" y="6148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5" r="-2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34845" y="2937453"/>
            <a:ext cx="6759026" cy="862527"/>
          </a:xfrm>
          <a:custGeom>
            <a:avLst/>
            <a:gdLst/>
            <a:ahLst/>
            <a:cxnLst/>
            <a:rect l="l" t="t" r="r" b="b"/>
            <a:pathLst>
              <a:path w="6759026" h="862527">
                <a:moveTo>
                  <a:pt x="0" y="0"/>
                </a:moveTo>
                <a:lnTo>
                  <a:pt x="6759026" y="0"/>
                </a:lnTo>
                <a:lnTo>
                  <a:pt x="6759026" y="862527"/>
                </a:lnTo>
                <a:lnTo>
                  <a:pt x="0" y="8625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218" b="-218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60512" y="2872178"/>
            <a:ext cx="6907701" cy="595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运行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494129" y="2940872"/>
            <a:ext cx="6729127" cy="722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5"/>
              </a:lnSpc>
            </a:pPr>
            <a:r>
              <a:rPr lang="en-US" sz="169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最终结果：saved_models下sentiment_model.pth存储了模型</a:t>
            </a:r>
            <a:endParaRPr lang="en-US" sz="169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2635"/>
              </a:lnSpc>
            </a:p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2600" y="3695700"/>
            <a:ext cx="15609570" cy="4816475"/>
          </a:xfrm>
          <a:prstGeom prst="rect">
            <a:avLst/>
          </a:prstGeom>
        </p:spPr>
      </p:pic>
      <p:sp>
        <p:nvSpPr>
          <p:cNvPr id="10" name="TextBox 3"/>
          <p:cNvSpPr txBox="1"/>
          <p:nvPr/>
        </p:nvSpPr>
        <p:spPr>
          <a:xfrm>
            <a:off x="152400" y="1028700"/>
            <a:ext cx="9965690" cy="68199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5280"/>
              </a:lnSpc>
            </a:pPr>
            <a:r>
              <a:rPr lang="en-US" sz="5200" b="1">
                <a:solidFill>
                  <a:srgbClr val="1E1E1E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华为云服务器Qwen3产出</a:t>
            </a:r>
            <a:endParaRPr lang="en-US" sz="5200" b="1">
              <a:solidFill>
                <a:srgbClr val="1E1E1E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6240"/>
              </a:lnSpc>
            </a:p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8" y="-2499074"/>
            <a:ext cx="5610539" cy="4511145"/>
          </a:xfrm>
          <a:custGeom>
            <a:avLst/>
            <a:gdLst/>
            <a:ahLst/>
            <a:cxnLst/>
            <a:rect l="l" t="t" r="r" b="b"/>
            <a:pathLst>
              <a:path w="5610539" h="4511145">
                <a:moveTo>
                  <a:pt x="0" y="0"/>
                </a:moveTo>
                <a:lnTo>
                  <a:pt x="5610539" y="0"/>
                </a:lnTo>
                <a:lnTo>
                  <a:pt x="5610539" y="4511145"/>
                </a:lnTo>
                <a:lnTo>
                  <a:pt x="0" y="451114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-41" r="-4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49802" y="1577946"/>
            <a:ext cx="5428459" cy="115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        幻觉的原因分析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  <p:sp>
        <p:nvSpPr>
          <p:cNvPr id="4" name="Freeform 4"/>
          <p:cNvSpPr/>
          <p:nvPr/>
        </p:nvSpPr>
        <p:spPr>
          <a:xfrm>
            <a:off x="684519" y="1775571"/>
            <a:ext cx="9944712" cy="1269056"/>
          </a:xfrm>
          <a:custGeom>
            <a:avLst/>
            <a:gdLst/>
            <a:ahLst/>
            <a:cxnLst/>
            <a:rect l="l" t="t" r="r" b="b"/>
            <a:pathLst>
              <a:path w="9944712" h="1269056">
                <a:moveTo>
                  <a:pt x="0" y="0"/>
                </a:moveTo>
                <a:lnTo>
                  <a:pt x="9944712" y="0"/>
                </a:lnTo>
                <a:lnTo>
                  <a:pt x="9944712" y="1269056"/>
                </a:lnTo>
                <a:lnTo>
                  <a:pt x="0" y="1269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18" b="-218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29945" y="3041650"/>
            <a:ext cx="6112510" cy="7127875"/>
          </a:xfrm>
          <a:custGeom>
            <a:avLst/>
            <a:gdLst/>
            <a:ahLst/>
            <a:cxnLst/>
            <a:rect l="l" t="t" r="r" b="b"/>
            <a:pathLst>
              <a:path w="5948270" h="7128073">
                <a:moveTo>
                  <a:pt x="0" y="0"/>
                </a:moveTo>
                <a:lnTo>
                  <a:pt x="5948271" y="0"/>
                </a:lnTo>
                <a:lnTo>
                  <a:pt x="5948271" y="7128073"/>
                </a:lnTo>
                <a:lnTo>
                  <a:pt x="0" y="7128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670" b="-1670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296400" y="3041650"/>
            <a:ext cx="6201410" cy="7127875"/>
          </a:xfrm>
          <a:custGeom>
            <a:avLst/>
            <a:gdLst/>
            <a:ahLst/>
            <a:cxnLst/>
            <a:rect l="l" t="t" r="r" b="b"/>
            <a:pathLst>
              <a:path w="4214473" h="7128073">
                <a:moveTo>
                  <a:pt x="0" y="0"/>
                </a:moveTo>
                <a:lnTo>
                  <a:pt x="4214473" y="0"/>
                </a:lnTo>
                <a:lnTo>
                  <a:pt x="4214473" y="7128073"/>
                </a:lnTo>
                <a:lnTo>
                  <a:pt x="0" y="71280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71698" y="1881985"/>
            <a:ext cx="8570355" cy="55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</a:pPr>
            <a:r>
              <a:rPr lang="en-US" altLang="zh-CN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Qwen3</a:t>
            </a:r>
            <a:r>
              <a:rPr lang="zh-CN" alt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项目代码处理</a:t>
            </a:r>
            <a:r>
              <a:rPr lang="en-US" altLang="zh-CN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100</a:t>
            </a:r>
            <a:r>
              <a:rPr lang="zh-CN" alt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篇文章结果样例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10" name="TextBox 3"/>
          <p:cNvSpPr txBox="1"/>
          <p:nvPr/>
        </p:nvSpPr>
        <p:spPr>
          <a:xfrm>
            <a:off x="152400" y="1028700"/>
            <a:ext cx="9965690" cy="68199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5280"/>
              </a:lnSpc>
            </a:pPr>
            <a:r>
              <a:rPr lang="en-US" sz="5200" b="1">
                <a:solidFill>
                  <a:srgbClr val="1E1E1E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华为云服务器Qwen3产出</a:t>
            </a:r>
            <a:endParaRPr lang="en-US" sz="5200" b="1">
              <a:solidFill>
                <a:srgbClr val="1E1E1E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6240"/>
              </a:lnSpc>
            </a:pPr>
            <a:r>
              <a:rPr lang="en-US"/>
              <a:t>3</a:t>
            </a:r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8" y="-2499074"/>
            <a:ext cx="5610539" cy="4511145"/>
          </a:xfrm>
          <a:custGeom>
            <a:avLst/>
            <a:gdLst/>
            <a:ahLst/>
            <a:cxnLst/>
            <a:rect l="l" t="t" r="r" b="b"/>
            <a:pathLst>
              <a:path w="5610539" h="4511145">
                <a:moveTo>
                  <a:pt x="0" y="0"/>
                </a:moveTo>
                <a:lnTo>
                  <a:pt x="5610539" y="0"/>
                </a:lnTo>
                <a:lnTo>
                  <a:pt x="5610539" y="4511145"/>
                </a:lnTo>
                <a:lnTo>
                  <a:pt x="0" y="451114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-41" r="-4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233359" y="8816083"/>
            <a:ext cx="7448931" cy="6148702"/>
          </a:xfrm>
          <a:custGeom>
            <a:avLst/>
            <a:gdLst/>
            <a:ahLst/>
            <a:cxnLst/>
            <a:rect l="l" t="t" r="r" b="b"/>
            <a:pathLst>
              <a:path w="7448931" h="6148702">
                <a:moveTo>
                  <a:pt x="0" y="0"/>
                </a:moveTo>
                <a:lnTo>
                  <a:pt x="7448931" y="0"/>
                </a:lnTo>
                <a:lnTo>
                  <a:pt x="7448931" y="6148702"/>
                </a:lnTo>
                <a:lnTo>
                  <a:pt x="0" y="6148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5" r="-2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979609" y="2318614"/>
            <a:ext cx="6759026" cy="862527"/>
          </a:xfrm>
          <a:custGeom>
            <a:avLst/>
            <a:gdLst/>
            <a:ahLst/>
            <a:cxnLst/>
            <a:rect l="l" t="t" r="r" b="b"/>
            <a:pathLst>
              <a:path w="6759026" h="862527">
                <a:moveTo>
                  <a:pt x="0" y="0"/>
                </a:moveTo>
                <a:lnTo>
                  <a:pt x="6759026" y="0"/>
                </a:lnTo>
                <a:lnTo>
                  <a:pt x="6759026" y="862526"/>
                </a:lnTo>
                <a:lnTo>
                  <a:pt x="0" y="8625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218" b="-21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794119" y="1213428"/>
            <a:ext cx="12032380" cy="238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华为云/高性能实验</a:t>
            </a:r>
            <a:endParaRPr lang="en-US" sz="52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l">
              <a:lnSpc>
                <a:spcPts val="6240"/>
              </a:lnSpc>
            </a:pPr>
          </a:p>
          <a:p>
            <a:pPr algn="l">
              <a:lnSpc>
                <a:spcPts val="6240"/>
              </a:lnSpc>
            </a:pPr>
          </a:p>
        </p:txBody>
      </p:sp>
      <p:sp>
        <p:nvSpPr>
          <p:cNvPr id="6" name="TextBox 6"/>
          <p:cNvSpPr txBox="1"/>
          <p:nvPr/>
        </p:nvSpPr>
        <p:spPr>
          <a:xfrm>
            <a:off x="1867805" y="2232889"/>
            <a:ext cx="6907701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zh-CN" alt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版本</a:t>
            </a: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模型升级对比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711595" y="3520954"/>
            <a:ext cx="7427490" cy="5583793"/>
          </a:xfrm>
          <a:custGeom>
            <a:avLst/>
            <a:gdLst/>
            <a:ahLst/>
            <a:cxnLst/>
            <a:rect l="l" t="t" r="r" b="b"/>
            <a:pathLst>
              <a:path w="7427490" h="5583793">
                <a:moveTo>
                  <a:pt x="0" y="0"/>
                </a:moveTo>
                <a:lnTo>
                  <a:pt x="7427490" y="0"/>
                </a:lnTo>
                <a:lnTo>
                  <a:pt x="7427490" y="5583793"/>
                </a:lnTo>
                <a:lnTo>
                  <a:pt x="0" y="55837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17617" b="-17617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112045" y="3500352"/>
            <a:ext cx="6626590" cy="527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模型选择：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从 Qwen2.5-3B 升级至 Qwen3-4B-Instruct-2507。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优势体现：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更强的指令遵循： 完美解决 JSON 输出格式问题，数据清洗压力大幅降低。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更精准的 NER： 对复杂医学术语（如基因名、生僻药名）的识别准确率显著提升。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4115"/>
              </a:lnSpc>
            </a:pPr>
            <a:r>
              <a:rPr lang="en-US" sz="24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更真实的关联： 显著减少了板块 4 中提到的“幻觉”关联，提升了知识图谱的置信度。</a:t>
            </a:r>
            <a:endParaRPr lang="en-US" sz="24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水中的倒影&#10;&#10;中度可信度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4392386" y="3024018"/>
            <a:ext cx="9503229" cy="1014730"/>
            <a:chOff x="2928257" y="1759072"/>
            <a:chExt cx="6335486" cy="676487"/>
          </a:xfrm>
        </p:grpSpPr>
        <p:grpSp>
          <p:nvGrpSpPr>
            <p:cNvPr id="22" name="组合 21"/>
            <p:cNvGrpSpPr/>
            <p:nvPr/>
          </p:nvGrpSpPr>
          <p:grpSpPr>
            <a:xfrm>
              <a:off x="2928257" y="2090057"/>
              <a:ext cx="6335486" cy="0"/>
              <a:chOff x="2757714" y="2090057"/>
              <a:chExt cx="6335486" cy="0"/>
            </a:xfrm>
          </p:grpSpPr>
          <p:cxnSp>
            <p:nvCxnSpPr>
              <p:cNvPr id="24" name="直接连接符 23"/>
              <p:cNvCxnSpPr/>
              <p:nvPr/>
            </p:nvCxnSpPr>
            <p:spPr>
              <a:xfrm>
                <a:off x="2757714" y="2090057"/>
                <a:ext cx="1915886" cy="0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>
                <a:off x="7177314" y="2090057"/>
                <a:ext cx="1915886" cy="0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22"/>
            <p:cNvSpPr txBox="1"/>
            <p:nvPr/>
          </p:nvSpPr>
          <p:spPr>
            <a:xfrm>
              <a:off x="5109029" y="1759072"/>
              <a:ext cx="1973942" cy="676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0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uLnTx/>
                  <a:uFillTx/>
                  <a:latin typeface="字魂162号-元气酪酪体" panose="00000500000000000000" pitchFamily="2" charset="-122"/>
                  <a:ea typeface="字魂162号-元气酪酪体" panose="00000500000000000000" pitchFamily="2" charset="-122"/>
                  <a:cs typeface="+mn-cs"/>
                </a:rPr>
                <a:t>LAST BUT NOT LEAST</a:t>
              </a:r>
              <a:endPara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uLnTx/>
                <a:uFillTx/>
                <a:latin typeface="字魂162号-元气酪酪体" panose="00000500000000000000" pitchFamily="2" charset="-122"/>
                <a:ea typeface="字魂162号-元气酪酪体" panose="00000500000000000000" pitchFamily="2" charset="-122"/>
                <a:cs typeface="+mn-cs"/>
              </a:endParaRPr>
            </a:p>
          </p:txBody>
        </p:sp>
      </p:grpSp>
      <p:sp>
        <p:nvSpPr>
          <p:cNvPr id="26" name="PA_矩形 29"/>
          <p:cNvSpPr/>
          <p:nvPr>
            <p:custDataLst>
              <p:tags r:id="rId2"/>
            </p:custDataLst>
          </p:nvPr>
        </p:nvSpPr>
        <p:spPr>
          <a:xfrm>
            <a:off x="3504006" y="4381752"/>
            <a:ext cx="11279988" cy="14763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uLnTx/>
                <a:uFillTx/>
                <a:latin typeface="字魂162号-元气酪酪体" panose="00000500000000000000" pitchFamily="2" charset="-122"/>
                <a:ea typeface="字魂162号-元气酪酪体" panose="00000500000000000000" pitchFamily="2" charset="-122"/>
                <a:cs typeface="Open Sans" panose="020B0606030504020204" pitchFamily="34" charset="0"/>
                <a:sym typeface="Arial" panose="020B0604020202020204" pitchFamily="34" charset="0"/>
              </a:rPr>
              <a:t>THANK YOU</a:t>
            </a:r>
            <a:endParaRPr kumimoji="0" lang="en-US" altLang="zh-CN" sz="90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uLnTx/>
              <a:uFillTx/>
              <a:latin typeface="字魂162号-元气酪酪体" panose="00000500000000000000" pitchFamily="2" charset="-122"/>
              <a:ea typeface="字魂162号-元气酪酪体" panose="00000500000000000000" pitchFamily="2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27" name="PA_矩形 29"/>
          <p:cNvSpPr/>
          <p:nvPr>
            <p:custDataLst>
              <p:tags r:id="rId3"/>
            </p:custDataLst>
          </p:nvPr>
        </p:nvSpPr>
        <p:spPr>
          <a:xfrm>
            <a:off x="4694798" y="6285057"/>
            <a:ext cx="8898405" cy="55308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字魂162号-元气酪酪体" panose="00000500000000000000" pitchFamily="2" charset="-122"/>
                <a:ea typeface="字魂162号-元气酪酪体" panose="00000500000000000000" pitchFamily="2" charset="-122"/>
                <a:cs typeface="Open Sans" panose="020B0606030504020204" pitchFamily="34" charset="0"/>
                <a:sym typeface="Arial" panose="020B0604020202020204" pitchFamily="34" charset="0"/>
              </a:rPr>
              <a:t>AND THAT’S THE END</a:t>
            </a:r>
            <a:endParaRPr kumimoji="0" lang="en-US" altLang="zh-CN" sz="30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字魂162号-元气酪酪体" panose="00000500000000000000" pitchFamily="2" charset="-122"/>
              <a:ea typeface="字魂162号-元气酪酪体" panose="00000500000000000000" pitchFamily="2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8" y="-2499074"/>
            <a:ext cx="5610539" cy="4511145"/>
          </a:xfrm>
          <a:custGeom>
            <a:avLst/>
            <a:gdLst/>
            <a:ahLst/>
            <a:cxnLst/>
            <a:rect l="l" t="t" r="r" b="b"/>
            <a:pathLst>
              <a:path w="5610539" h="4511145">
                <a:moveTo>
                  <a:pt x="0" y="0"/>
                </a:moveTo>
                <a:lnTo>
                  <a:pt x="5610539" y="0"/>
                </a:lnTo>
                <a:lnTo>
                  <a:pt x="5610539" y="4511145"/>
                </a:lnTo>
                <a:lnTo>
                  <a:pt x="0" y="451114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-41" r="-4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9955" y="873147"/>
            <a:ext cx="15187870" cy="238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>
                <a:solidFill>
                  <a:srgbClr val="100F0D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主要算法组成</a:t>
            </a:r>
            <a:endParaRPr lang="en-US" sz="5200">
              <a:solidFill>
                <a:srgbClr val="100F0D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6240"/>
              </a:lnSpc>
            </a:pPr>
          </a:p>
          <a:p>
            <a:pPr algn="l">
              <a:lnSpc>
                <a:spcPts val="6240"/>
              </a:lnSpc>
            </a:pPr>
          </a:p>
        </p:txBody>
      </p:sp>
      <p:sp>
        <p:nvSpPr>
          <p:cNvPr id="4" name="Freeform 4"/>
          <p:cNvSpPr/>
          <p:nvPr/>
        </p:nvSpPr>
        <p:spPr>
          <a:xfrm>
            <a:off x="13233359" y="9055675"/>
            <a:ext cx="7448931" cy="6148702"/>
          </a:xfrm>
          <a:custGeom>
            <a:avLst/>
            <a:gdLst/>
            <a:ahLst/>
            <a:cxnLst/>
            <a:rect l="l" t="t" r="r" b="b"/>
            <a:pathLst>
              <a:path w="7448931" h="6148702">
                <a:moveTo>
                  <a:pt x="0" y="0"/>
                </a:moveTo>
                <a:lnTo>
                  <a:pt x="7448931" y="0"/>
                </a:lnTo>
                <a:lnTo>
                  <a:pt x="7448931" y="6148702"/>
                </a:lnTo>
                <a:lnTo>
                  <a:pt x="0" y="6148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5" r="-2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343400" y="2324100"/>
            <a:ext cx="9184005" cy="5495925"/>
          </a:xfrm>
          <a:custGeom>
            <a:avLst/>
            <a:gdLst/>
            <a:ahLst/>
            <a:cxnLst/>
            <a:rect l="l" t="t" r="r" b="b"/>
            <a:pathLst>
              <a:path w="9184005" h="8305800">
                <a:moveTo>
                  <a:pt x="0" y="0"/>
                </a:moveTo>
                <a:lnTo>
                  <a:pt x="9184005" y="0"/>
                </a:lnTo>
                <a:lnTo>
                  <a:pt x="9184005" y="8305800"/>
                </a:lnTo>
                <a:lnTo>
                  <a:pt x="0" y="8305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02820" r="-102820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523451" y="2442134"/>
            <a:ext cx="8731015" cy="5264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5"/>
              </a:lnSpc>
            </a:pPr>
            <a:r>
              <a:rPr lang="zh-CN" altLang="en-US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简单来说，</a:t>
            </a:r>
            <a:r>
              <a:rPr lang="en-US" altLang="zh-CN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NER </a:t>
            </a:r>
            <a:r>
              <a:rPr lang="zh-CN" altLang="en-US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是自然语言处理（</a:t>
            </a:r>
            <a:r>
              <a:rPr lang="en-US" altLang="zh-CN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NLP</a:t>
            </a:r>
            <a:r>
              <a:rPr lang="zh-CN" altLang="en-US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）的一项关键技术，它的任务是从非结构化文本中自动识别出具有特定意义的实体，并将其归类到预定义的类别中。</a:t>
            </a:r>
            <a:endParaRPr lang="en-US" altLang="zh-CN" sz="2445">
              <a:solidFill>
                <a:srgbClr val="1E1E1E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05"/>
              </a:lnSpc>
            </a:pPr>
            <a:r>
              <a:rPr lang="zh-CN" altLang="en-US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文本分词</a:t>
            </a:r>
            <a:r>
              <a:rPr lang="en-US" altLang="zh-CN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(Tokenization)</a:t>
            </a:r>
            <a:r>
              <a:rPr lang="zh-CN" altLang="en-US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：</a:t>
            </a:r>
            <a:r>
              <a:rPr lang="en-US" altLang="zh-CN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</a:t>
            </a:r>
            <a:r>
              <a:rPr lang="zh-CN" altLang="en-US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将长句子拆解成最小的语义单位（</a:t>
            </a:r>
            <a:r>
              <a:rPr lang="en-US" altLang="zh-CN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Token</a:t>
            </a:r>
            <a:r>
              <a:rPr lang="zh-CN" altLang="en-US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）。</a:t>
            </a:r>
            <a:endParaRPr lang="en-US" altLang="zh-CN" sz="2445">
              <a:solidFill>
                <a:srgbClr val="1E1E1E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05"/>
              </a:lnSpc>
            </a:pPr>
            <a:r>
              <a:rPr lang="zh-CN" altLang="en-US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实体发现</a:t>
            </a:r>
            <a:r>
              <a:rPr lang="en-US" altLang="zh-CN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(Entity Detection)</a:t>
            </a:r>
            <a:r>
              <a:rPr lang="zh-CN" altLang="en-US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：</a:t>
            </a:r>
            <a:r>
              <a:rPr lang="en-US" altLang="zh-CN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</a:t>
            </a:r>
            <a:r>
              <a:rPr lang="zh-CN" altLang="en-US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模型通过上下文关联，判断哪些词组合在一起构成了一个实体（例如识别出</a:t>
            </a:r>
            <a:r>
              <a:rPr lang="en-US" altLang="zh-CN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“</a:t>
            </a:r>
            <a:r>
              <a:rPr lang="zh-CN" altLang="en-US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非小细胞肺癌</a:t>
            </a:r>
            <a:r>
              <a:rPr lang="en-US" altLang="zh-CN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”</a:t>
            </a:r>
            <a:r>
              <a:rPr lang="zh-CN" altLang="en-US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是一个整体，而不是五个独立的词）。</a:t>
            </a:r>
            <a:endParaRPr lang="en-US" altLang="zh-CN" sz="2445">
              <a:solidFill>
                <a:srgbClr val="1E1E1E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05"/>
              </a:lnSpc>
            </a:pPr>
            <a:r>
              <a:rPr lang="zh-CN" altLang="en-US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实体分类</a:t>
            </a:r>
            <a:r>
              <a:rPr lang="en-US" altLang="zh-CN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(Entity Classification)</a:t>
            </a:r>
            <a:r>
              <a:rPr lang="zh-CN" altLang="en-US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：</a:t>
            </a:r>
            <a:r>
              <a:rPr lang="en-US" altLang="zh-CN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</a:t>
            </a:r>
            <a:r>
              <a:rPr lang="zh-CN" altLang="en-US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给识别出的实体贴上标签（例如将</a:t>
            </a:r>
            <a:r>
              <a:rPr lang="en-US" altLang="zh-CN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“</a:t>
            </a:r>
            <a:r>
              <a:rPr lang="zh-CN" altLang="en-US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非小细胞肺癌</a:t>
            </a:r>
            <a:r>
              <a:rPr lang="en-US" altLang="zh-CN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”</a:t>
            </a:r>
            <a:r>
              <a:rPr lang="zh-CN" altLang="en-US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贴上</a:t>
            </a:r>
            <a:r>
              <a:rPr lang="en-US" altLang="zh-CN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Disease </a:t>
            </a:r>
            <a:r>
              <a:rPr lang="zh-CN" altLang="en-US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标签）。</a:t>
            </a:r>
            <a:endParaRPr lang="en-US" sz="2445">
              <a:solidFill>
                <a:srgbClr val="1E1E1E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8" y="-2499074"/>
            <a:ext cx="5610539" cy="4511145"/>
          </a:xfrm>
          <a:custGeom>
            <a:avLst/>
            <a:gdLst/>
            <a:ahLst/>
            <a:cxnLst/>
            <a:rect l="l" t="t" r="r" b="b"/>
            <a:pathLst>
              <a:path w="5610539" h="4511145">
                <a:moveTo>
                  <a:pt x="0" y="0"/>
                </a:moveTo>
                <a:lnTo>
                  <a:pt x="5610539" y="0"/>
                </a:lnTo>
                <a:lnTo>
                  <a:pt x="5610539" y="4511145"/>
                </a:lnTo>
                <a:lnTo>
                  <a:pt x="0" y="451114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-41" r="-4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9955" y="873147"/>
            <a:ext cx="15187870" cy="238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>
                <a:solidFill>
                  <a:srgbClr val="100F0D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主要算法组成</a:t>
            </a:r>
            <a:endParaRPr lang="en-US" sz="5200">
              <a:solidFill>
                <a:srgbClr val="100F0D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6240"/>
              </a:lnSpc>
            </a:pPr>
          </a:p>
          <a:p>
            <a:pPr algn="l">
              <a:lnSpc>
                <a:spcPts val="6240"/>
              </a:lnSpc>
            </a:pPr>
          </a:p>
        </p:txBody>
      </p:sp>
      <p:sp>
        <p:nvSpPr>
          <p:cNvPr id="4" name="Freeform 4"/>
          <p:cNvSpPr/>
          <p:nvPr/>
        </p:nvSpPr>
        <p:spPr>
          <a:xfrm>
            <a:off x="13233359" y="9055675"/>
            <a:ext cx="7448931" cy="6148702"/>
          </a:xfrm>
          <a:custGeom>
            <a:avLst/>
            <a:gdLst/>
            <a:ahLst/>
            <a:cxnLst/>
            <a:rect l="l" t="t" r="r" b="b"/>
            <a:pathLst>
              <a:path w="7448931" h="6148702">
                <a:moveTo>
                  <a:pt x="0" y="0"/>
                </a:moveTo>
                <a:lnTo>
                  <a:pt x="7448931" y="0"/>
                </a:lnTo>
                <a:lnTo>
                  <a:pt x="7448931" y="6148702"/>
                </a:lnTo>
                <a:lnTo>
                  <a:pt x="0" y="6148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5" r="-2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321175" y="2200275"/>
            <a:ext cx="9184005" cy="5450840"/>
          </a:xfrm>
          <a:custGeom>
            <a:avLst/>
            <a:gdLst/>
            <a:ahLst/>
            <a:cxnLst/>
            <a:rect l="l" t="t" r="r" b="b"/>
            <a:pathLst>
              <a:path w="9184005" h="8305800">
                <a:moveTo>
                  <a:pt x="0" y="0"/>
                </a:moveTo>
                <a:lnTo>
                  <a:pt x="9184005" y="0"/>
                </a:lnTo>
                <a:lnTo>
                  <a:pt x="9184005" y="8305800"/>
                </a:lnTo>
                <a:lnTo>
                  <a:pt x="0" y="8305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02820" r="-102820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546946" y="2628824"/>
            <a:ext cx="8731015" cy="473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5"/>
              </a:lnSpc>
            </a:pPr>
            <a:r>
              <a:rPr lang="en-US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本实验算法流程：</a:t>
            </a:r>
            <a:endParaRPr lang="en-US" sz="2445">
              <a:solidFill>
                <a:srgbClr val="1E1E1E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05"/>
              </a:lnSpc>
            </a:pPr>
            <a:r>
              <a:rPr lang="en-US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数据预处理： 利用 translation.py 调用 Qwen2.5-3B 将 PubMed 英文摘要/标题翻译为中文。</a:t>
            </a:r>
            <a:endParaRPr lang="en-US" sz="2445">
              <a:solidFill>
                <a:srgbClr val="1E1E1E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05"/>
              </a:lnSpc>
            </a:pPr>
            <a:r>
              <a:rPr lang="en-US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提示词工程 (Prompt Engineering)： 构建结构化指令，引导模型按指定的 JSON 格式输出结果。</a:t>
            </a:r>
            <a:endParaRPr lang="en-US" sz="2445">
              <a:solidFill>
                <a:srgbClr val="1E1E1E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05"/>
              </a:lnSpc>
            </a:pPr>
            <a:r>
              <a:rPr lang="en-US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实体提取： 通过 MedicalEntityExtractor 类识别并分类实体。</a:t>
            </a:r>
            <a:endParaRPr lang="en-US" sz="2445">
              <a:solidFill>
                <a:srgbClr val="1E1E1E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05"/>
              </a:lnSpc>
            </a:pPr>
            <a:r>
              <a:rPr lang="en-US" sz="2445">
                <a:solidFill>
                  <a:srgbClr val="1E1E1E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三元组构建： 将提取的实体转化为 (head, relation, tail) 结构，生成 entities.csv 与 relationships.csv。</a:t>
            </a:r>
            <a:endParaRPr lang="en-US" sz="2445">
              <a:solidFill>
                <a:srgbClr val="1E1E1E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4105"/>
              </a:lnSpc>
            </a:pPr>
            <a:endParaRPr lang="zh-CN" altLang="en-US" sz="2445">
              <a:solidFill>
                <a:srgbClr val="1E1E1E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86761" y="5912825"/>
            <a:ext cx="8973531" cy="8973531"/>
          </a:xfrm>
          <a:custGeom>
            <a:avLst/>
            <a:gdLst/>
            <a:ahLst/>
            <a:cxnLst/>
            <a:rect l="l" t="t" r="r" b="b"/>
            <a:pathLst>
              <a:path w="8973531" h="8973531">
                <a:moveTo>
                  <a:pt x="0" y="0"/>
                </a:moveTo>
                <a:lnTo>
                  <a:pt x="8973531" y="0"/>
                </a:lnTo>
                <a:lnTo>
                  <a:pt x="8973531" y="8973531"/>
                </a:lnTo>
                <a:lnTo>
                  <a:pt x="0" y="897353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801239" y="-4486761"/>
            <a:ext cx="8973531" cy="8973531"/>
          </a:xfrm>
          <a:custGeom>
            <a:avLst/>
            <a:gdLst/>
            <a:ahLst/>
            <a:cxnLst/>
            <a:rect l="l" t="t" r="r" b="b"/>
            <a:pathLst>
              <a:path w="8973531" h="8973531">
                <a:moveTo>
                  <a:pt x="0" y="0"/>
                </a:moveTo>
                <a:lnTo>
                  <a:pt x="8973531" y="0"/>
                </a:lnTo>
                <a:lnTo>
                  <a:pt x="8973531" y="8973531"/>
                </a:lnTo>
                <a:lnTo>
                  <a:pt x="0" y="897353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07858" y="-1635728"/>
            <a:ext cx="8973531" cy="8973531"/>
          </a:xfrm>
          <a:custGeom>
            <a:avLst/>
            <a:gdLst/>
            <a:ahLst/>
            <a:cxnLst/>
            <a:rect l="l" t="t" r="r" b="b"/>
            <a:pathLst>
              <a:path w="8973531" h="8973531">
                <a:moveTo>
                  <a:pt x="0" y="0"/>
                </a:moveTo>
                <a:lnTo>
                  <a:pt x="8973532" y="0"/>
                </a:lnTo>
                <a:lnTo>
                  <a:pt x="8973532" y="8973531"/>
                </a:lnTo>
                <a:lnTo>
                  <a:pt x="0" y="89735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393380" y="2949207"/>
            <a:ext cx="8973531" cy="8973531"/>
          </a:xfrm>
          <a:custGeom>
            <a:avLst/>
            <a:gdLst/>
            <a:ahLst/>
            <a:cxnLst/>
            <a:rect l="l" t="t" r="r" b="b"/>
            <a:pathLst>
              <a:path w="8973531" h="8973531">
                <a:moveTo>
                  <a:pt x="0" y="0"/>
                </a:moveTo>
                <a:lnTo>
                  <a:pt x="8973531" y="0"/>
                </a:lnTo>
                <a:lnTo>
                  <a:pt x="8973531" y="8973531"/>
                </a:lnTo>
                <a:lnTo>
                  <a:pt x="0" y="89735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7658471" y="764286"/>
            <a:ext cx="8973531" cy="8973531"/>
          </a:xfrm>
          <a:custGeom>
            <a:avLst/>
            <a:gdLst/>
            <a:ahLst/>
            <a:cxnLst/>
            <a:rect l="l" t="t" r="r" b="b"/>
            <a:pathLst>
              <a:path w="8973531" h="8973531">
                <a:moveTo>
                  <a:pt x="0" y="0"/>
                </a:moveTo>
                <a:lnTo>
                  <a:pt x="8973531" y="0"/>
                </a:lnTo>
                <a:lnTo>
                  <a:pt x="8973531" y="8973531"/>
                </a:lnTo>
                <a:lnTo>
                  <a:pt x="0" y="89735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972950" y="549183"/>
            <a:ext cx="8973531" cy="8973531"/>
          </a:xfrm>
          <a:custGeom>
            <a:avLst/>
            <a:gdLst/>
            <a:ahLst/>
            <a:cxnLst/>
            <a:rect l="l" t="t" r="r" b="b"/>
            <a:pathLst>
              <a:path w="8973531" h="8973531">
                <a:moveTo>
                  <a:pt x="0" y="0"/>
                </a:moveTo>
                <a:lnTo>
                  <a:pt x="8973531" y="0"/>
                </a:lnTo>
                <a:lnTo>
                  <a:pt x="8973531" y="8973531"/>
                </a:lnTo>
                <a:lnTo>
                  <a:pt x="0" y="89735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610050" y="-4071252"/>
            <a:ext cx="5220110" cy="5220110"/>
          </a:xfrm>
          <a:custGeom>
            <a:avLst/>
            <a:gdLst/>
            <a:ahLst/>
            <a:cxnLst/>
            <a:rect l="l" t="t" r="r" b="b"/>
            <a:pathLst>
              <a:path w="5220110" h="5220110">
                <a:moveTo>
                  <a:pt x="0" y="0"/>
                </a:moveTo>
                <a:lnTo>
                  <a:pt x="5220110" y="0"/>
                </a:lnTo>
                <a:lnTo>
                  <a:pt x="5220110" y="5220110"/>
                </a:lnTo>
                <a:lnTo>
                  <a:pt x="0" y="52201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677950" y="9258300"/>
            <a:ext cx="5220110" cy="5220110"/>
          </a:xfrm>
          <a:custGeom>
            <a:avLst/>
            <a:gdLst/>
            <a:ahLst/>
            <a:cxnLst/>
            <a:rect l="l" t="t" r="r" b="b"/>
            <a:pathLst>
              <a:path w="5220110" h="5220110">
                <a:moveTo>
                  <a:pt x="0" y="0"/>
                </a:moveTo>
                <a:lnTo>
                  <a:pt x="5220110" y="0"/>
                </a:lnTo>
                <a:lnTo>
                  <a:pt x="5220110" y="5220110"/>
                </a:lnTo>
                <a:lnTo>
                  <a:pt x="0" y="52201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851691" y="4114952"/>
            <a:ext cx="10584618" cy="4366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50"/>
              </a:lnSpc>
            </a:pPr>
            <a:r>
              <a:rPr lang="zh-CN" altLang="en-US" sz="8600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原</a:t>
            </a:r>
            <a:r>
              <a:rPr lang="en-US" sz="8600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代码结构，核心解释及生成介绍</a:t>
            </a:r>
            <a:endParaRPr lang="en-US" sz="8600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11350"/>
              </a:lnSpc>
            </a:pPr>
          </a:p>
        </p:txBody>
      </p:sp>
      <p:sp>
        <p:nvSpPr>
          <p:cNvPr id="11" name="Freeform 11"/>
          <p:cNvSpPr/>
          <p:nvPr/>
        </p:nvSpPr>
        <p:spPr>
          <a:xfrm>
            <a:off x="8256489" y="2511371"/>
            <a:ext cx="1775031" cy="1775031"/>
          </a:xfrm>
          <a:custGeom>
            <a:avLst/>
            <a:gdLst/>
            <a:ahLst/>
            <a:cxnLst/>
            <a:rect l="l" t="t" r="r" b="b"/>
            <a:pathLst>
              <a:path w="1775031" h="1775031">
                <a:moveTo>
                  <a:pt x="0" y="0"/>
                </a:moveTo>
                <a:lnTo>
                  <a:pt x="1775031" y="0"/>
                </a:lnTo>
                <a:lnTo>
                  <a:pt x="1775031" y="1775031"/>
                </a:lnTo>
                <a:lnTo>
                  <a:pt x="0" y="17750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838059" y="2689112"/>
            <a:ext cx="611882" cy="1473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5"/>
              </a:lnSpc>
            </a:pPr>
            <a:r>
              <a:rPr lang="en-US" sz="8570" b="1">
                <a:solidFill>
                  <a:srgbClr val="FFFFFF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2</a:t>
            </a:r>
            <a:endParaRPr lang="en-US" sz="8570" b="1">
              <a:solidFill>
                <a:srgbClr val="FFFFFF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8" y="-2499074"/>
            <a:ext cx="5610539" cy="4511145"/>
          </a:xfrm>
          <a:custGeom>
            <a:avLst/>
            <a:gdLst/>
            <a:ahLst/>
            <a:cxnLst/>
            <a:rect l="l" t="t" r="r" b="b"/>
            <a:pathLst>
              <a:path w="5610539" h="4511145">
                <a:moveTo>
                  <a:pt x="0" y="0"/>
                </a:moveTo>
                <a:lnTo>
                  <a:pt x="5610539" y="0"/>
                </a:lnTo>
                <a:lnTo>
                  <a:pt x="5610539" y="4511145"/>
                </a:lnTo>
                <a:lnTo>
                  <a:pt x="0" y="451114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-41" r="-4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9955" y="873147"/>
            <a:ext cx="11615080" cy="790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代码核心解释</a:t>
            </a:r>
            <a:endParaRPr lang="en-US" sz="52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3233359" y="8816083"/>
            <a:ext cx="7448931" cy="6148702"/>
          </a:xfrm>
          <a:custGeom>
            <a:avLst/>
            <a:gdLst/>
            <a:ahLst/>
            <a:cxnLst/>
            <a:rect l="l" t="t" r="r" b="b"/>
            <a:pathLst>
              <a:path w="7448931" h="6148702">
                <a:moveTo>
                  <a:pt x="0" y="0"/>
                </a:moveTo>
                <a:lnTo>
                  <a:pt x="7448931" y="0"/>
                </a:lnTo>
                <a:lnTo>
                  <a:pt x="7448931" y="6148702"/>
                </a:lnTo>
                <a:lnTo>
                  <a:pt x="0" y="6148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5" r="-2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1477" y="3337846"/>
            <a:ext cx="9042523" cy="5920454"/>
          </a:xfrm>
          <a:custGeom>
            <a:avLst/>
            <a:gdLst/>
            <a:ahLst/>
            <a:cxnLst/>
            <a:rect l="l" t="t" r="r" b="b"/>
            <a:pathLst>
              <a:path w="9042523" h="5920454">
                <a:moveTo>
                  <a:pt x="0" y="0"/>
                </a:moveTo>
                <a:lnTo>
                  <a:pt x="9042523" y="0"/>
                </a:lnTo>
                <a:lnTo>
                  <a:pt x="9042523" y="5920454"/>
                </a:lnTo>
                <a:lnTo>
                  <a:pt x="0" y="5920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27639" b="-2763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1477" y="3270823"/>
            <a:ext cx="7930474" cy="6289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0"/>
              </a:lnSpc>
            </a:pPr>
            <a:r>
              <a:rPr lang="en-US" sz="21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该函数负责</a:t>
            </a:r>
            <a:r>
              <a:rPr lang="en-US" sz="21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将输入的英文文本翻译为中文。</a:t>
            </a:r>
            <a:endParaRPr lang="en-US" sz="21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610"/>
              </a:lnSpc>
            </a:pPr>
            <a:r>
              <a:rPr lang="en-US" sz="21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参数：</a:t>
            </a:r>
            <a:endParaRPr lang="en-US" sz="21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610"/>
              </a:lnSpc>
            </a:pPr>
            <a:r>
              <a:rPr lang="en-US" sz="21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text：待翻译的英文文本。</a:t>
            </a:r>
            <a:endParaRPr lang="en-US" sz="21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610"/>
              </a:lnSpc>
            </a:pPr>
            <a:r>
              <a:rPr lang="en-US" sz="21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model：用于翻译的语言模型。</a:t>
            </a:r>
            <a:endParaRPr lang="en-US" sz="21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610"/>
              </a:lnSpc>
            </a:pPr>
            <a:r>
              <a:rPr lang="en-US" sz="21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tokenizer：分词器，用于将文本转化为模型可以理解的格式。</a:t>
            </a:r>
            <a:endParaRPr lang="en-US" sz="21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610"/>
              </a:lnSpc>
            </a:pPr>
            <a:r>
              <a:rPr lang="en-US" sz="21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device：计算设备（如 GPU 或 CPU）。</a:t>
            </a:r>
            <a:endParaRPr lang="en-US" sz="21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610"/>
              </a:lnSpc>
            </a:pPr>
            <a:r>
              <a:rPr lang="en-US" sz="21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过程：</a:t>
            </a:r>
            <a:endParaRPr lang="en-US" sz="21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610"/>
              </a:lnSpc>
            </a:pPr>
            <a:r>
              <a:rPr lang="en-US" sz="21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输入验证：首先检查传入的文本是否有效。如果文本为空或无效，函数将打印警告并返回空字符串。</a:t>
            </a:r>
            <a:endParaRPr lang="en-US" sz="21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610"/>
              </a:lnSpc>
            </a:pPr>
            <a:r>
              <a:rPr lang="en-US" sz="21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构建提示：构建翻译的提示（prompt），提示的格式是："请将以下英文文本翻译成中文"。</a:t>
            </a:r>
            <a:endParaRPr lang="en-US" sz="21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610"/>
              </a:lnSpc>
            </a:pPr>
            <a:r>
              <a:rPr lang="en-US" sz="21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分词与转换：使用 tokenizer 对提示文本进行编码，将其转化为模型可以处理的输入格式。并将其发送到指定的计算设备。</a:t>
            </a:r>
            <a:endParaRPr lang="en-US" sz="21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3610"/>
              </a:lnSpc>
            </a:pPr>
          </a:p>
        </p:txBody>
      </p:sp>
      <p:sp>
        <p:nvSpPr>
          <p:cNvPr id="7" name="Freeform 7"/>
          <p:cNvSpPr/>
          <p:nvPr/>
        </p:nvSpPr>
        <p:spPr>
          <a:xfrm>
            <a:off x="1028700" y="2448125"/>
            <a:ext cx="6759026" cy="862527"/>
          </a:xfrm>
          <a:custGeom>
            <a:avLst/>
            <a:gdLst/>
            <a:ahLst/>
            <a:cxnLst/>
            <a:rect l="l" t="t" r="r" b="b"/>
            <a:pathLst>
              <a:path w="6759026" h="862527">
                <a:moveTo>
                  <a:pt x="0" y="0"/>
                </a:moveTo>
                <a:lnTo>
                  <a:pt x="6759026" y="0"/>
                </a:lnTo>
                <a:lnTo>
                  <a:pt x="6759026" y="862527"/>
                </a:lnTo>
                <a:lnTo>
                  <a:pt x="0" y="8625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218" b="-218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69955" y="2480820"/>
            <a:ext cx="5428459" cy="510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translate_to_chinese</a:t>
            </a: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函数：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623090" y="2401481"/>
            <a:ext cx="5428459" cy="115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        幻觉的原因分析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  <p:sp>
        <p:nvSpPr>
          <p:cNvPr id="10" name="Freeform 10"/>
          <p:cNvSpPr/>
          <p:nvPr/>
        </p:nvSpPr>
        <p:spPr>
          <a:xfrm>
            <a:off x="9362526" y="3375598"/>
            <a:ext cx="8925474" cy="5843818"/>
          </a:xfrm>
          <a:custGeom>
            <a:avLst/>
            <a:gdLst/>
            <a:ahLst/>
            <a:cxnLst/>
            <a:rect l="l" t="t" r="r" b="b"/>
            <a:pathLst>
              <a:path w="8925474" h="5843818">
                <a:moveTo>
                  <a:pt x="0" y="0"/>
                </a:moveTo>
                <a:lnTo>
                  <a:pt x="8925474" y="0"/>
                </a:lnTo>
                <a:lnTo>
                  <a:pt x="8925474" y="5843818"/>
                </a:lnTo>
                <a:lnTo>
                  <a:pt x="0" y="58438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27639" b="-27639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362526" y="3339227"/>
            <a:ext cx="8432072" cy="6280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231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生成翻译：通过模型生成翻译。生成配置</a:t>
            </a:r>
            <a:r>
              <a:rPr lang="en-US" sz="231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（generation_config）中设置了最大输出长度、采样方式（这里采用确定性生成）以及其他生成策略。</a:t>
            </a:r>
            <a:endParaRPr lang="en-US" sz="231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885"/>
              </a:lnSpc>
            </a:pPr>
            <a:r>
              <a:rPr lang="en-US" sz="231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解码结果：模型输出的是 token ID，需要使用 tokenizer.decode() 方法将其转换为可读的文本。</a:t>
            </a:r>
            <a:endParaRPr lang="en-US" sz="231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885"/>
              </a:lnSpc>
            </a:pPr>
            <a:r>
              <a:rPr lang="en-US" sz="231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去除提示部分：翻译结果中包含提示内容，需要去掉提示部分，只保留翻译后的文本。</a:t>
            </a:r>
            <a:endParaRPr lang="en-US" sz="231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885"/>
              </a:lnSpc>
            </a:pPr>
            <a:r>
              <a:rPr lang="en-US" sz="231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清理翻译：去掉可能的额外内容（如换行符），确保翻译文本干净。</a:t>
            </a:r>
            <a:endParaRPr lang="en-US" sz="231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885"/>
              </a:lnSpc>
            </a:pPr>
            <a:r>
              <a:rPr lang="en-US" sz="231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返回值：</a:t>
            </a:r>
            <a:endParaRPr lang="en-US" sz="231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885"/>
              </a:lnSpc>
            </a:pPr>
            <a:r>
              <a:rPr lang="en-US" sz="231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如果翻译成功，返回翻译后的中文文本。</a:t>
            </a:r>
            <a:endParaRPr lang="en-US" sz="231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885"/>
              </a:lnSpc>
            </a:pPr>
            <a:r>
              <a:rPr lang="en-US" sz="231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如果翻译失败或没有翻译结果，返回原文。</a:t>
            </a:r>
            <a:endParaRPr lang="en-US" sz="231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3890"/>
              </a:lnSpc>
            </a:pPr>
          </a:p>
        </p:txBody>
      </p:sp>
      <p:sp>
        <p:nvSpPr>
          <p:cNvPr id="12" name="TextBox 12"/>
          <p:cNvSpPr txBox="1"/>
          <p:nvPr/>
        </p:nvSpPr>
        <p:spPr>
          <a:xfrm>
            <a:off x="1028700" y="1709519"/>
            <a:ext cx="17071678" cy="510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1.</a:t>
            </a:r>
            <a:r>
              <a:rPr lang="en-US" sz="2800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translation.py </a:t>
            </a:r>
            <a:r>
              <a:rPr lang="en-US" sz="280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脚本的核心功能是使用预训练的模型将英文文本翻译成中文。以下是代码中各部分的解释：</a:t>
            </a:r>
            <a:endParaRPr lang="en-US" sz="280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108" y="-2499074"/>
            <a:ext cx="5610539" cy="4511145"/>
          </a:xfrm>
          <a:custGeom>
            <a:avLst/>
            <a:gdLst/>
            <a:ahLst/>
            <a:cxnLst/>
            <a:rect l="l" t="t" r="r" b="b"/>
            <a:pathLst>
              <a:path w="5610539" h="4511145">
                <a:moveTo>
                  <a:pt x="0" y="0"/>
                </a:moveTo>
                <a:lnTo>
                  <a:pt x="5610539" y="0"/>
                </a:lnTo>
                <a:lnTo>
                  <a:pt x="5610539" y="4511145"/>
                </a:lnTo>
                <a:lnTo>
                  <a:pt x="0" y="451114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-41" r="-4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9955" y="873147"/>
            <a:ext cx="11615080" cy="790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b="1">
                <a:solidFill>
                  <a:srgbClr val="100F0D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代码核心解释</a:t>
            </a:r>
            <a:endParaRPr lang="en-US" sz="5200" b="1">
              <a:solidFill>
                <a:srgbClr val="100F0D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3233359" y="8816083"/>
            <a:ext cx="7448931" cy="6148702"/>
          </a:xfrm>
          <a:custGeom>
            <a:avLst/>
            <a:gdLst/>
            <a:ahLst/>
            <a:cxnLst/>
            <a:rect l="l" t="t" r="r" b="b"/>
            <a:pathLst>
              <a:path w="7448931" h="6148702">
                <a:moveTo>
                  <a:pt x="0" y="0"/>
                </a:moveTo>
                <a:lnTo>
                  <a:pt x="7448931" y="0"/>
                </a:lnTo>
                <a:lnTo>
                  <a:pt x="7448931" y="6148702"/>
                </a:lnTo>
                <a:lnTo>
                  <a:pt x="0" y="6148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5" r="-2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37077" y="3298962"/>
            <a:ext cx="9042523" cy="5920454"/>
          </a:xfrm>
          <a:custGeom>
            <a:avLst/>
            <a:gdLst/>
            <a:ahLst/>
            <a:cxnLst/>
            <a:rect l="l" t="t" r="r" b="b"/>
            <a:pathLst>
              <a:path w="9042523" h="5920454">
                <a:moveTo>
                  <a:pt x="0" y="0"/>
                </a:moveTo>
                <a:lnTo>
                  <a:pt x="9042523" y="0"/>
                </a:lnTo>
                <a:lnTo>
                  <a:pt x="9042523" y="5920454"/>
                </a:lnTo>
                <a:lnTo>
                  <a:pt x="0" y="5920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27639" b="-2763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1477" y="3270823"/>
            <a:ext cx="8753868" cy="6289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0"/>
              </a:lnSpc>
            </a:pPr>
            <a:r>
              <a:rPr lang="en-US" sz="21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该函数用于初始化</a:t>
            </a:r>
            <a:r>
              <a:rPr lang="en-US" sz="21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翻译模型和分词器。</a:t>
            </a:r>
            <a:endParaRPr lang="en-US" sz="21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610"/>
              </a:lnSpc>
            </a:pPr>
            <a:r>
              <a:rPr lang="en-US" sz="21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参数：</a:t>
            </a:r>
            <a:endParaRPr lang="en-US" sz="21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610"/>
              </a:lnSpc>
            </a:pPr>
            <a:r>
              <a:rPr lang="en-US" sz="21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model_name：指定要使用的预训练模型名称（默认是 "Qwen/Qwen2.5-3B"）。</a:t>
            </a:r>
            <a:endParaRPr lang="en-US" sz="21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610"/>
              </a:lnSpc>
            </a:pPr>
            <a:r>
              <a:rPr lang="en-US" sz="21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device：计算设备（如 GPU 或 CPU）。</a:t>
            </a:r>
            <a:endParaRPr lang="en-US" sz="21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610"/>
              </a:lnSpc>
            </a:pPr>
            <a:r>
              <a:rPr lang="en-US" sz="21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过程：</a:t>
            </a:r>
            <a:endParaRPr lang="en-US" sz="21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610"/>
              </a:lnSpc>
            </a:pPr>
            <a:r>
              <a:rPr lang="en-US" sz="21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加载分词器：使用 AutoTokenizer.from_pretrained 方法加载指定模型的分词器。</a:t>
            </a:r>
            <a:endParaRPr lang="en-US" sz="21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610"/>
              </a:lnSpc>
            </a:pPr>
            <a:r>
              <a:rPr lang="en-US" sz="21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加载模型：使用 AutoModelForCausalLM.from_pretrained 方法加载指定的预训练模型，并将其移动到指定的设备（如果有提供 device 参数）。</a:t>
            </a:r>
            <a:endParaRPr lang="en-US" sz="21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610"/>
              </a:lnSpc>
            </a:pPr>
            <a:r>
              <a:rPr lang="en-US" sz="2150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模型精度设置：根据设备是否为 GPU，选择合适的 torch_dtype（16 位或 32 位浮点数）以优化内存使用。</a:t>
            </a:r>
            <a:endParaRPr lang="en-US" sz="2150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3610"/>
              </a:lnSpc>
            </a:pPr>
          </a:p>
        </p:txBody>
      </p:sp>
      <p:sp>
        <p:nvSpPr>
          <p:cNvPr id="7" name="Freeform 7"/>
          <p:cNvSpPr/>
          <p:nvPr/>
        </p:nvSpPr>
        <p:spPr>
          <a:xfrm>
            <a:off x="1104671" y="2135281"/>
            <a:ext cx="6759026" cy="862527"/>
          </a:xfrm>
          <a:custGeom>
            <a:avLst/>
            <a:gdLst/>
            <a:ahLst/>
            <a:cxnLst/>
            <a:rect l="l" t="t" r="r" b="b"/>
            <a:pathLst>
              <a:path w="6759026" h="862527">
                <a:moveTo>
                  <a:pt x="0" y="0"/>
                </a:moveTo>
                <a:lnTo>
                  <a:pt x="6759026" y="0"/>
                </a:lnTo>
                <a:lnTo>
                  <a:pt x="6759026" y="862527"/>
                </a:lnTo>
                <a:lnTo>
                  <a:pt x="0" y="8625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218" b="-218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08509" y="2202893"/>
            <a:ext cx="5428459" cy="510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init_translation_model</a:t>
            </a: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函数：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623090" y="2401481"/>
            <a:ext cx="5428459" cy="115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        幻觉的原因分析</a:t>
            </a:r>
            <a:endParaRPr lang="en-US" sz="28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algn="ctr">
              <a:lnSpc>
                <a:spcPts val="4370"/>
              </a:lnSpc>
            </a:pPr>
          </a:p>
        </p:txBody>
      </p:sp>
      <p:sp>
        <p:nvSpPr>
          <p:cNvPr id="10" name="Freeform 10"/>
          <p:cNvSpPr/>
          <p:nvPr/>
        </p:nvSpPr>
        <p:spPr>
          <a:xfrm>
            <a:off x="9362526" y="3375598"/>
            <a:ext cx="8925474" cy="5843818"/>
          </a:xfrm>
          <a:custGeom>
            <a:avLst/>
            <a:gdLst/>
            <a:ahLst/>
            <a:cxnLst/>
            <a:rect l="l" t="t" r="r" b="b"/>
            <a:pathLst>
              <a:path w="8925474" h="5843818">
                <a:moveTo>
                  <a:pt x="0" y="0"/>
                </a:moveTo>
                <a:lnTo>
                  <a:pt x="8925474" y="0"/>
                </a:lnTo>
                <a:lnTo>
                  <a:pt x="8925474" y="5843818"/>
                </a:lnTo>
                <a:lnTo>
                  <a:pt x="0" y="58438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27639" b="-27639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362526" y="3339227"/>
            <a:ext cx="8432072" cy="3851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231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返回值：</a:t>
            </a:r>
            <a:endParaRPr lang="en-US" sz="231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885"/>
              </a:lnSpc>
            </a:pPr>
            <a:r>
              <a:rPr lang="en-US" sz="231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返回初始化后的模型和分词器</a:t>
            </a:r>
            <a:r>
              <a:rPr lang="en-US" sz="231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。</a:t>
            </a:r>
            <a:endParaRPr lang="en-US" sz="231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885"/>
              </a:lnSpc>
            </a:pPr>
            <a:r>
              <a:rPr lang="en-US" sz="231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总结：</a:t>
            </a:r>
            <a:endParaRPr lang="en-US" sz="231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885"/>
              </a:lnSpc>
            </a:pPr>
            <a:r>
              <a:rPr lang="en-US" sz="231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核心功能：translate_to_chinese 函数使用一个预训练的语言模型将英文文本翻译成中文，并确保翻译结果的清洁和有效性。</a:t>
            </a:r>
            <a:endParaRPr lang="en-US" sz="231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3885"/>
              </a:lnSpc>
            </a:pPr>
            <a:r>
              <a:rPr lang="en-US" sz="2315">
                <a:solidFill>
                  <a:srgbClr val="262626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· 优化：通过调整生成参数，可以控制翻译的精度和生成的多样性（例如禁用采样和使用贪婪解码来保证翻译的确定性）。</a:t>
            </a:r>
            <a:endParaRPr lang="en-US" sz="2315">
              <a:solidFill>
                <a:srgbClr val="262626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ctr">
              <a:lnSpc>
                <a:spcPts val="3890"/>
              </a:lnSpc>
            </a:p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3.0.1"/>
</p:tagLst>
</file>

<file path=ppt/tags/tag2.xml><?xml version="1.0" encoding="utf-8"?>
<p:tagLst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9586</Words>
  <Application>WPS 演示</Application>
  <PresentationFormat>On-screen Show (4:3)</PresentationFormat>
  <Paragraphs>675</Paragraphs>
  <Slides>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60" baseType="lpstr">
      <vt:lpstr>Arial</vt:lpstr>
      <vt:lpstr>宋体</vt:lpstr>
      <vt:lpstr>Wingdings</vt:lpstr>
      <vt:lpstr>思源黑体 Bold</vt:lpstr>
      <vt:lpstr>黑体</vt:lpstr>
      <vt:lpstr>思源黑体</vt:lpstr>
      <vt:lpstr>Akzidenz-Grotesk Bold</vt:lpstr>
      <vt:lpstr>微软雅黑</vt:lpstr>
      <vt:lpstr>Arial Unicode MS</vt:lpstr>
      <vt:lpstr>Calibri</vt:lpstr>
      <vt:lpstr>思源黑体 Italics</vt:lpstr>
      <vt:lpstr>字魂162号-元气酪酪体</vt:lpstr>
      <vt:lpstr>Open Sans</vt:lpstr>
      <vt:lpstr>Yu Gothic UI Semibold</vt:lpstr>
      <vt:lpstr>Segoe Print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数据挖掘实验三.pptx</dc:title>
  <dc:creator/>
  <cp:lastModifiedBy>WPS_1641295415</cp:lastModifiedBy>
  <cp:revision>6</cp:revision>
  <dcterms:created xsi:type="dcterms:W3CDTF">2006-08-16T00:00:00Z</dcterms:created>
  <dcterms:modified xsi:type="dcterms:W3CDTF">2025-12-24T11:33:44Z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{"Label":"1","ContentProducer":"001191110105MA01AN806X00000","ProduceID":"DAG8YJ8XYik","ReservedCode1":"","ContentPropagator":"001191110105MA01AN806X00000","PropagateID":"DAG8YJ8XYik","ReservedCode2":""}</vt:lpwstr>
  </property>
  <property fmtid="{D5CDD505-2E9C-101B-9397-08002B2CF9AE}" pid="3" name="KSOProductBuildVer">
    <vt:lpwstr>2052-12.1.0.24034</vt:lpwstr>
  </property>
  <property fmtid="{D5CDD505-2E9C-101B-9397-08002B2CF9AE}" pid="4" name="ICV">
    <vt:lpwstr>16001B9DED79449B9EFA849CBAB1AC8A_13</vt:lpwstr>
  </property>
</Properties>
</file>